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7" r:id="rId3"/>
    <p:sldId id="258" r:id="rId4"/>
    <p:sldId id="256" r:id="rId5"/>
    <p:sldId id="259"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36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AFCC2-25B5-4FBE-9EF1-E11C205CA262}" type="datetimeFigureOut">
              <a:rPr lang="fr-FR" smtClean="0"/>
              <a:t>23/01/2019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F96F3-3B5B-4A60-8CE4-2A08CFCC2C7F}" type="slidenum">
              <a:rPr lang="fr-FR" smtClean="0"/>
              <a:t>‹N°›</a:t>
            </a:fld>
            <a:endParaRPr lang="fr-FR"/>
          </a:p>
        </p:txBody>
      </p:sp>
    </p:spTree>
    <p:extLst>
      <p:ext uri="{BB962C8B-B14F-4D97-AF65-F5344CB8AC3E}">
        <p14:creationId xmlns:p14="http://schemas.microsoft.com/office/powerpoint/2010/main" val="402500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6031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D29DF4A-E8DF-4088-B429-63CF217CE098}" type="datetimeFigureOut">
              <a:rPr lang="fr-FR" smtClean="0"/>
              <a:t>23/01/2019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104384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29DF4A-E8DF-4088-B429-63CF217CE098}" type="datetimeFigureOut">
              <a:rPr lang="fr-FR" smtClean="0"/>
              <a:t>23/01/2019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226337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29DF4A-E8DF-4088-B429-63CF217CE098}" type="datetimeFigureOut">
              <a:rPr lang="fr-FR" smtClean="0"/>
              <a:t>23/01/2019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2557755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96F5-A021-4446-9C24-57D08D7801D7}"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712A37-B3B3-44BC-A348-71BA0F9AEC5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37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29DF4A-E8DF-4088-B429-63CF217CE098}" type="datetimeFigureOut">
              <a:rPr lang="fr-FR" smtClean="0"/>
              <a:t>23/01/2019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195687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D29DF4A-E8DF-4088-B429-63CF217CE098}" type="datetimeFigureOut">
              <a:rPr lang="fr-FR" smtClean="0"/>
              <a:t>23/01/2019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376750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D29DF4A-E8DF-4088-B429-63CF217CE098}" type="datetimeFigureOut">
              <a:rPr lang="fr-FR" smtClean="0"/>
              <a:t>23/01/2019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63272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D29DF4A-E8DF-4088-B429-63CF217CE098}" type="datetimeFigureOut">
              <a:rPr lang="fr-FR" smtClean="0"/>
              <a:t>23/01/2019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24478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D29DF4A-E8DF-4088-B429-63CF217CE098}" type="datetimeFigureOut">
              <a:rPr lang="fr-FR" smtClean="0"/>
              <a:t>23/01/2019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409233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29DF4A-E8DF-4088-B429-63CF217CE098}" type="datetimeFigureOut">
              <a:rPr lang="fr-FR" smtClean="0"/>
              <a:t>23/01/2019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277013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D29DF4A-E8DF-4088-B429-63CF217CE098}" type="datetimeFigureOut">
              <a:rPr lang="fr-FR" smtClean="0"/>
              <a:t>23/01/2019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275429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D29DF4A-E8DF-4088-B429-63CF217CE098}" type="datetimeFigureOut">
              <a:rPr lang="fr-FR" smtClean="0"/>
              <a:t>23/01/2019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F41400-E841-4A16-8353-5646E6DBA5FE}" type="slidenum">
              <a:rPr lang="fr-FR" smtClean="0"/>
              <a:t>‹N°›</a:t>
            </a:fld>
            <a:endParaRPr lang="fr-FR"/>
          </a:p>
        </p:txBody>
      </p:sp>
    </p:spTree>
    <p:extLst>
      <p:ext uri="{BB962C8B-B14F-4D97-AF65-F5344CB8AC3E}">
        <p14:creationId xmlns:p14="http://schemas.microsoft.com/office/powerpoint/2010/main" val="31856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9DF4A-E8DF-4088-B429-63CF217CE098}" type="datetimeFigureOut">
              <a:rPr lang="fr-FR" smtClean="0"/>
              <a:t>23/01/2019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1400-E841-4A16-8353-5646E6DBA5FE}" type="slidenum">
              <a:rPr lang="fr-FR" smtClean="0"/>
              <a:t>‹N°›</a:t>
            </a:fld>
            <a:endParaRPr lang="fr-FR"/>
          </a:p>
        </p:txBody>
      </p:sp>
    </p:spTree>
    <p:extLst>
      <p:ext uri="{BB962C8B-B14F-4D97-AF65-F5344CB8AC3E}">
        <p14:creationId xmlns:p14="http://schemas.microsoft.com/office/powerpoint/2010/main" val="201229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96F5-A021-4446-9C24-57D08D7801D7}"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2A37-B3B3-44BC-A348-71BA0F9AEC5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293239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4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514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5"/>
          <p:cNvSpPr>
            <a:spLocks/>
          </p:cNvSpPr>
          <p:nvPr/>
        </p:nvSpPr>
        <p:spPr bwMode="auto">
          <a:xfrm>
            <a:off x="3429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TextBox 21"/>
          <p:cNvSpPr txBox="1"/>
          <p:nvPr/>
        </p:nvSpPr>
        <p:spPr>
          <a:xfrm>
            <a:off x="2687216" y="908434"/>
            <a:ext cx="3312368" cy="4093428"/>
          </a:xfrm>
          <a:prstGeom prst="rect">
            <a:avLst/>
          </a:prstGeom>
          <a:noFill/>
        </p:spPr>
        <p:txBody>
          <a:bodyPr wrap="square" rtlCol="0">
            <a:spAutoFit/>
          </a:bodyPr>
          <a:lstStyle/>
          <a:p>
            <a:pPr algn="ctr"/>
            <a:r>
              <a:rPr lang="en-US" sz="4000" dirty="0">
                <a:solidFill>
                  <a:prstClr val="white"/>
                </a:solidFill>
                <a:latin typeface="Constantia"/>
              </a:rPr>
              <a:t>EDS </a:t>
            </a:r>
            <a:r>
              <a:rPr lang="en-US" sz="3200" dirty="0" err="1">
                <a:solidFill>
                  <a:prstClr val="white"/>
                </a:solidFill>
                <a:latin typeface="Constantia"/>
              </a:rPr>
              <a:t>Leçon</a:t>
            </a:r>
            <a:r>
              <a:rPr lang="en-US" sz="3200" dirty="0">
                <a:solidFill>
                  <a:prstClr val="white"/>
                </a:solidFill>
                <a:latin typeface="Constantia"/>
              </a:rPr>
              <a:t> N°7</a:t>
            </a:r>
          </a:p>
          <a:p>
            <a:pPr algn="ctr"/>
            <a:r>
              <a:rPr lang="en-US" sz="3200" dirty="0">
                <a:solidFill>
                  <a:prstClr val="white"/>
                </a:solidFill>
                <a:latin typeface="Constantia"/>
              </a:rPr>
              <a:t>Les </a:t>
            </a:r>
            <a:r>
              <a:rPr lang="en-US" sz="4000" dirty="0">
                <a:solidFill>
                  <a:prstClr val="white"/>
                </a:solidFill>
                <a:latin typeface="Constantia"/>
              </a:rPr>
              <a:t>7 </a:t>
            </a:r>
            <a:r>
              <a:rPr lang="en-US" sz="4000" dirty="0" err="1">
                <a:solidFill>
                  <a:prstClr val="white"/>
                </a:solidFill>
                <a:latin typeface="Constantia"/>
              </a:rPr>
              <a:t>trompettes</a:t>
            </a:r>
            <a:endParaRPr lang="en-US" sz="4000" dirty="0">
              <a:solidFill>
                <a:prstClr val="white"/>
              </a:solidFill>
              <a:latin typeface="Constantia"/>
            </a:endParaRPr>
          </a:p>
          <a:p>
            <a:pPr algn="ctr"/>
            <a:endParaRPr lang="en-US" sz="2000" dirty="0">
              <a:solidFill>
                <a:prstClr val="white"/>
              </a:solidFill>
              <a:latin typeface="Constantia"/>
            </a:endParaRPr>
          </a:p>
          <a:p>
            <a:pPr algn="ctr"/>
            <a:r>
              <a:rPr lang="en-US" sz="4000" b="1" dirty="0" smtClean="0">
                <a:solidFill>
                  <a:prstClr val="white"/>
                </a:solidFill>
                <a:latin typeface="Constantia"/>
              </a:rPr>
              <a:t>Les </a:t>
            </a:r>
            <a:r>
              <a:rPr lang="en-US" sz="4000" b="1" dirty="0" err="1" smtClean="0">
                <a:solidFill>
                  <a:prstClr val="white"/>
                </a:solidFill>
                <a:latin typeface="Constantia"/>
              </a:rPr>
              <a:t>deux</a:t>
            </a:r>
            <a:r>
              <a:rPr lang="en-US" sz="4000" b="1" dirty="0" smtClean="0">
                <a:solidFill>
                  <a:prstClr val="white"/>
                </a:solidFill>
                <a:latin typeface="Constantia"/>
              </a:rPr>
              <a:t> </a:t>
            </a:r>
            <a:r>
              <a:rPr lang="en-US" sz="4000" b="1" dirty="0" err="1" smtClean="0">
                <a:solidFill>
                  <a:prstClr val="white"/>
                </a:solidFill>
                <a:latin typeface="Constantia"/>
              </a:rPr>
              <a:t>Témoins</a:t>
            </a:r>
            <a:endParaRPr lang="en-US" sz="4000" b="1" dirty="0" smtClean="0">
              <a:solidFill>
                <a:prstClr val="white"/>
              </a:solidFill>
              <a:latin typeface="Constantia"/>
            </a:endParaRPr>
          </a:p>
          <a:p>
            <a:pPr algn="ctr"/>
            <a:r>
              <a:rPr lang="en-US" sz="4000" b="1" dirty="0" err="1" smtClean="0">
                <a:solidFill>
                  <a:prstClr val="white"/>
                </a:solidFill>
                <a:latin typeface="Constantia"/>
              </a:rPr>
              <a:t>Jeudi</a:t>
            </a:r>
            <a:endParaRPr lang="en-US" sz="4000" b="1" dirty="0">
              <a:solidFill>
                <a:prstClr val="white"/>
              </a:solidFill>
              <a:latin typeface="Constantia"/>
            </a:endParaRPr>
          </a:p>
        </p:txBody>
      </p:sp>
      <p:sp>
        <p:nvSpPr>
          <p:cNvPr id="38" name="Freeform 5"/>
          <p:cNvSpPr>
            <a:spLocks/>
          </p:cNvSpPr>
          <p:nvPr/>
        </p:nvSpPr>
        <p:spPr bwMode="auto">
          <a:xfrm flipH="1" flipV="1">
            <a:off x="3429000" y="1506776"/>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61" y="2996952"/>
            <a:ext cx="4609741" cy="3861048"/>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562" y="3124200"/>
            <a:ext cx="3714750" cy="4029075"/>
          </a:xfrm>
          <a:prstGeom prst="rect">
            <a:avLst/>
          </a:prstGeom>
        </p:spPr>
      </p:pic>
    </p:spTree>
    <p:extLst>
      <p:ext uri="{BB962C8B-B14F-4D97-AF65-F5344CB8AC3E}">
        <p14:creationId xmlns:p14="http://schemas.microsoft.com/office/powerpoint/2010/main" val="2947862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78970" cy="6858000"/>
          </a:xfrm>
          <a:prstGeom prst="rect">
            <a:avLst/>
          </a:prstGeom>
        </p:spPr>
      </p:pic>
      <p:sp>
        <p:nvSpPr>
          <p:cNvPr id="2" name="Rectangle 1"/>
          <p:cNvSpPr/>
          <p:nvPr/>
        </p:nvSpPr>
        <p:spPr>
          <a:xfrm>
            <a:off x="147485" y="223288"/>
            <a:ext cx="2969342" cy="6124754"/>
          </a:xfrm>
          <a:prstGeom prst="rect">
            <a:avLst/>
          </a:prstGeom>
        </p:spPr>
        <p:txBody>
          <a:bodyPr wrap="square">
            <a:spAutoFit/>
          </a:bodyPr>
          <a:lstStyle/>
          <a:p>
            <a:pPr algn="just"/>
            <a:r>
              <a:rPr lang="fr-FR" sz="2800" b="1" i="1" dirty="0" smtClean="0">
                <a:solidFill>
                  <a:schemeClr val="accent1">
                    <a:lumMod val="60000"/>
                    <a:lumOff val="40000"/>
                  </a:schemeClr>
                </a:solidFill>
              </a:rPr>
              <a:t>« 3 Je donnerai à mes deux témoins le pouvoir de prophétiser, revêtus de sacs, pendant mille deux cent soixante jours. </a:t>
            </a:r>
          </a:p>
          <a:p>
            <a:pPr algn="just"/>
            <a:r>
              <a:rPr lang="fr-FR" sz="2800" b="1" i="1" dirty="0" smtClean="0">
                <a:solidFill>
                  <a:schemeClr val="accent1">
                    <a:lumMod val="60000"/>
                    <a:lumOff val="40000"/>
                  </a:schemeClr>
                </a:solidFill>
              </a:rPr>
              <a:t>4 Ce sont les deux oliviers et les deux chandeliers qui se tiennent devant le Seigneur de la terre » </a:t>
            </a:r>
            <a:r>
              <a:rPr lang="fr-FR" sz="1600" b="1" dirty="0" err="1" smtClean="0">
                <a:solidFill>
                  <a:schemeClr val="accent1">
                    <a:lumMod val="60000"/>
                    <a:lumOff val="40000"/>
                  </a:schemeClr>
                </a:solidFill>
              </a:rPr>
              <a:t>Apoc</a:t>
            </a:r>
            <a:r>
              <a:rPr lang="fr-FR" sz="1600" b="1" dirty="0" smtClean="0">
                <a:solidFill>
                  <a:schemeClr val="accent1">
                    <a:lumMod val="60000"/>
                    <a:lumOff val="40000"/>
                  </a:schemeClr>
                </a:solidFill>
              </a:rPr>
              <a:t> 11 : 3 et 4</a:t>
            </a:r>
            <a:endParaRPr lang="fr-FR" sz="1600" b="1" dirty="0">
              <a:solidFill>
                <a:schemeClr val="accent1">
                  <a:lumMod val="60000"/>
                  <a:lumOff val="40000"/>
                </a:schemeClr>
              </a:solidFill>
            </a:endParaRPr>
          </a:p>
        </p:txBody>
      </p:sp>
      <p:sp>
        <p:nvSpPr>
          <p:cNvPr id="4" name="ZoneTexte 3"/>
          <p:cNvSpPr txBox="1"/>
          <p:nvPr/>
        </p:nvSpPr>
        <p:spPr>
          <a:xfrm>
            <a:off x="8632723" y="0"/>
            <a:ext cx="3559277" cy="701730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endParaRPr lang="fr-FR" dirty="0" smtClean="0"/>
          </a:p>
          <a:p>
            <a:pPr algn="just"/>
            <a:r>
              <a:rPr lang="fr-FR" dirty="0" smtClean="0">
                <a:solidFill>
                  <a:srgbClr val="002060"/>
                </a:solidFill>
              </a:rPr>
              <a:t>L’idée des deux témoins provient du système juridique juif, qui exige au moins  deux témoins pour prouver qu’un fait est fondé (Jean 8 : 17). Les deux témoins représente la Bible, à la fois l’AT et le NT. </a:t>
            </a:r>
          </a:p>
          <a:p>
            <a:pPr algn="just"/>
            <a:endParaRPr lang="fr-FR" dirty="0">
              <a:solidFill>
                <a:srgbClr val="002060"/>
              </a:solidFill>
            </a:endParaRPr>
          </a:p>
          <a:p>
            <a:pPr algn="just"/>
            <a:r>
              <a:rPr lang="fr-FR" dirty="0" smtClean="0">
                <a:solidFill>
                  <a:srgbClr val="002060"/>
                </a:solidFill>
              </a:rPr>
              <a:t>Peut-on les dissocier ?</a:t>
            </a:r>
          </a:p>
          <a:p>
            <a:pPr algn="just"/>
            <a:endParaRPr lang="fr-FR" dirty="0">
              <a:solidFill>
                <a:srgbClr val="002060"/>
              </a:solidFill>
            </a:endParaRPr>
          </a:p>
          <a:p>
            <a:pPr algn="just"/>
            <a:r>
              <a:rPr lang="fr-FR" dirty="0" smtClean="0">
                <a:solidFill>
                  <a:srgbClr val="002060"/>
                </a:solidFill>
              </a:rPr>
              <a:t>Quel est le conseil de Dieu pour nous aujourd’hui ? </a:t>
            </a:r>
            <a:r>
              <a:rPr lang="fr-FR" sz="1600" dirty="0" smtClean="0">
                <a:solidFill>
                  <a:srgbClr val="002060"/>
                </a:solidFill>
              </a:rPr>
              <a:t>(Actes 25-27; </a:t>
            </a:r>
            <a:r>
              <a:rPr lang="fr-FR" sz="1600" dirty="0" err="1" smtClean="0">
                <a:solidFill>
                  <a:srgbClr val="002060"/>
                </a:solidFill>
              </a:rPr>
              <a:t>Matth</a:t>
            </a:r>
            <a:r>
              <a:rPr lang="fr-FR" sz="1600" dirty="0" smtClean="0">
                <a:solidFill>
                  <a:srgbClr val="002060"/>
                </a:solidFill>
              </a:rPr>
              <a:t> 28 : 18-20)</a:t>
            </a:r>
          </a:p>
          <a:p>
            <a:pPr algn="just"/>
            <a:endParaRPr lang="fr-FR" dirty="0">
              <a:solidFill>
                <a:srgbClr val="002060"/>
              </a:solidFill>
            </a:endParaRPr>
          </a:p>
          <a:p>
            <a:pPr algn="just"/>
            <a:r>
              <a:rPr lang="fr-FR" dirty="0" smtClean="0">
                <a:solidFill>
                  <a:srgbClr val="002060"/>
                </a:solidFill>
              </a:rPr>
              <a:t>Les témoins sont représentés comme vêtus de sacs</a:t>
            </a:r>
          </a:p>
          <a:p>
            <a:pPr algn="just"/>
            <a:endParaRPr lang="fr-FR" dirty="0">
              <a:solidFill>
                <a:srgbClr val="002060"/>
              </a:solidFill>
            </a:endParaRPr>
          </a:p>
          <a:p>
            <a:pPr algn="just"/>
            <a:r>
              <a:rPr lang="fr-FR" dirty="0" smtClean="0">
                <a:solidFill>
                  <a:srgbClr val="002060"/>
                </a:solidFill>
              </a:rPr>
              <a:t>Le sac représente être  : </a:t>
            </a:r>
          </a:p>
          <a:p>
            <a:pPr algn="just"/>
            <a:r>
              <a:rPr lang="fr-FR" dirty="0" smtClean="0">
                <a:solidFill>
                  <a:srgbClr val="002060"/>
                </a:solidFill>
              </a:rPr>
              <a:t>	dans la joie</a:t>
            </a:r>
          </a:p>
          <a:p>
            <a:pPr algn="just"/>
            <a:r>
              <a:rPr lang="fr-FR" dirty="0">
                <a:solidFill>
                  <a:srgbClr val="002060"/>
                </a:solidFill>
              </a:rPr>
              <a:t>	</a:t>
            </a:r>
            <a:r>
              <a:rPr lang="fr-FR" dirty="0" smtClean="0">
                <a:solidFill>
                  <a:srgbClr val="002060"/>
                </a:solidFill>
              </a:rPr>
              <a:t>dans les pleurs</a:t>
            </a:r>
          </a:p>
          <a:p>
            <a:pPr algn="just"/>
            <a:r>
              <a:rPr lang="fr-FR" dirty="0">
                <a:solidFill>
                  <a:srgbClr val="002060"/>
                </a:solidFill>
              </a:rPr>
              <a:t>	</a:t>
            </a:r>
            <a:r>
              <a:rPr lang="fr-FR" dirty="0" smtClean="0">
                <a:solidFill>
                  <a:srgbClr val="002060"/>
                </a:solidFill>
              </a:rPr>
              <a:t>dans l’attente</a:t>
            </a:r>
          </a:p>
          <a:p>
            <a:pPr algn="just"/>
            <a:r>
              <a:rPr lang="fr-FR" dirty="0">
                <a:solidFill>
                  <a:srgbClr val="002060"/>
                </a:solidFill>
              </a:rPr>
              <a:t>	</a:t>
            </a:r>
            <a:r>
              <a:rPr lang="fr-FR" dirty="0" smtClean="0">
                <a:solidFill>
                  <a:srgbClr val="002060"/>
                </a:solidFill>
              </a:rPr>
              <a:t>dans le deuil  </a:t>
            </a:r>
          </a:p>
          <a:p>
            <a:pPr algn="just"/>
            <a:r>
              <a:rPr lang="fr-FR" dirty="0" smtClean="0">
                <a:solidFill>
                  <a:srgbClr val="002060"/>
                </a:solidFill>
              </a:rPr>
              <a:t>Voir réponse </a:t>
            </a:r>
            <a:r>
              <a:rPr lang="fr-FR" dirty="0" err="1" smtClean="0">
                <a:solidFill>
                  <a:srgbClr val="002060"/>
                </a:solidFill>
              </a:rPr>
              <a:t>Gen</a:t>
            </a:r>
            <a:r>
              <a:rPr lang="fr-FR" dirty="0" smtClean="0">
                <a:solidFill>
                  <a:srgbClr val="002060"/>
                </a:solidFill>
              </a:rPr>
              <a:t> 37 : 34 </a:t>
            </a:r>
          </a:p>
          <a:p>
            <a:pPr algn="just"/>
            <a:endParaRPr lang="fr-FR" dirty="0"/>
          </a:p>
          <a:p>
            <a:pPr algn="just"/>
            <a:endParaRPr lang="fr-FR" dirty="0"/>
          </a:p>
        </p:txBody>
      </p:sp>
      <p:sp>
        <p:nvSpPr>
          <p:cNvPr id="5" name="ZoneTexte 4"/>
          <p:cNvSpPr txBox="1"/>
          <p:nvPr/>
        </p:nvSpPr>
        <p:spPr>
          <a:xfrm>
            <a:off x="4021394" y="658761"/>
            <a:ext cx="3126658" cy="3834581"/>
          </a:xfrm>
          <a:prstGeom prst="rect">
            <a:avLst/>
          </a:prstGeom>
          <a:noFill/>
        </p:spPr>
        <p:txBody>
          <a:bodyPr wrap="square" rtlCol="0">
            <a:spAutoFit/>
          </a:bodyPr>
          <a:lstStyle/>
          <a:p>
            <a:endParaRPr lang="fr-FR" dirty="0"/>
          </a:p>
        </p:txBody>
      </p:sp>
      <p:sp>
        <p:nvSpPr>
          <p:cNvPr id="6" name="ZoneTexte 5"/>
          <p:cNvSpPr txBox="1"/>
          <p:nvPr/>
        </p:nvSpPr>
        <p:spPr>
          <a:xfrm>
            <a:off x="3446207" y="3429000"/>
            <a:ext cx="4857135" cy="1938992"/>
          </a:xfrm>
          <a:prstGeom prst="rect">
            <a:avLst/>
          </a:prstGeom>
          <a:noFill/>
        </p:spPr>
        <p:txBody>
          <a:bodyPr wrap="square" rtlCol="0">
            <a:spAutoFit/>
          </a:bodyPr>
          <a:lstStyle/>
          <a:p>
            <a:pPr algn="just"/>
            <a:r>
              <a:rPr lang="fr-FR" sz="2400" b="1" dirty="0" smtClean="0">
                <a:solidFill>
                  <a:srgbClr val="FF0000"/>
                </a:solidFill>
              </a:rPr>
              <a:t>Echangez ensemble sur : En quoi les 2 témoins reflètent-ils Zorobabel et Josué dans leur fonctions royale et sacerdotale ? Voir Aggée 1 : 1; </a:t>
            </a:r>
            <a:r>
              <a:rPr lang="fr-FR" sz="2400" b="1" dirty="0" err="1" smtClean="0">
                <a:solidFill>
                  <a:srgbClr val="FF0000"/>
                </a:solidFill>
              </a:rPr>
              <a:t>Zach</a:t>
            </a:r>
            <a:r>
              <a:rPr lang="fr-FR" sz="2400" b="1" dirty="0" smtClean="0">
                <a:solidFill>
                  <a:srgbClr val="FF0000"/>
                </a:solidFill>
              </a:rPr>
              <a:t> 4 : 6 </a:t>
            </a:r>
            <a:r>
              <a:rPr lang="fr-FR" sz="2400" b="1" smtClean="0">
                <a:solidFill>
                  <a:srgbClr val="FF0000"/>
                </a:solidFill>
              </a:rPr>
              <a:t>– 9; Zach</a:t>
            </a:r>
            <a:r>
              <a:rPr lang="fr-FR" sz="2400" b="1" dirty="0" smtClean="0">
                <a:solidFill>
                  <a:srgbClr val="FF0000"/>
                </a:solidFill>
              </a:rPr>
              <a:t> 3</a:t>
            </a:r>
            <a:endParaRPr lang="fr-FR" sz="2400" b="1" dirty="0">
              <a:solidFill>
                <a:srgbClr val="FF0000"/>
              </a:solidFill>
            </a:endParaRPr>
          </a:p>
        </p:txBody>
      </p:sp>
    </p:spTree>
    <p:extLst>
      <p:ext uri="{BB962C8B-B14F-4D97-AF65-F5344CB8AC3E}">
        <p14:creationId xmlns:p14="http://schemas.microsoft.com/office/powerpoint/2010/main" val="38413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iterate type="wd">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7" presetClass="entr" presetSubtype="10" fill="hold" nodeType="withEffect">
                                  <p:stCondLst>
                                    <p:cond delay="0"/>
                                  </p:stCondLst>
                                  <p:iterate type="wd">
                                    <p:tmPct val="10000"/>
                                  </p:iterate>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iterate type="lt">
                                    <p:tmPct val="10000"/>
                                  </p:iterate>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3" end="3"/>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iterate type="wd">
                                    <p:tmPct val="10000"/>
                                  </p:iterate>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p:cTn id="2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5" end="5"/>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iterate type="lt">
                                    <p:tmPct val="10000"/>
                                  </p:iterate>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p:cTn id="31"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7" end="7"/>
                                            </p:txEl>
                                          </p:spTgt>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iterate type="wd">
                                    <p:tmPct val="10000"/>
                                  </p:iterate>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p:cTn id="35"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9" end="9"/>
                                            </p:txEl>
                                          </p:spTgt>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iterate type="lt">
                                    <p:tmPct val="10000"/>
                                  </p:iterate>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p:cTn id="39"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10" end="10"/>
                                            </p:txEl>
                                          </p:spTgt>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iterate type="lt">
                                    <p:tmPct val="10000"/>
                                  </p:iterate>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p:cTn id="43"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11" end="11"/>
                                            </p:txEl>
                                          </p:spTgt>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iterate type="lt">
                                    <p:tmPct val="10000"/>
                                  </p:iterate>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p:cTn id="47"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12" end="12"/>
                                            </p:txEl>
                                          </p:spTgt>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iterate type="lt">
                                    <p:tmPct val="10000"/>
                                  </p:iterate>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p:cTn id="51"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52" dur="500" fill="hold"/>
                                        <p:tgtEl>
                                          <p:spTgt spid="4">
                                            <p:txEl>
                                              <p:pRg st="13" end="13"/>
                                            </p:txEl>
                                          </p:spTgt>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iterate type="wd">
                                    <p:tmPct val="10000"/>
                                  </p:iterate>
                                  <p:childTnLst>
                                    <p:set>
                                      <p:cBhvr>
                                        <p:cTn id="54" dur="1" fill="hold">
                                          <p:stCondLst>
                                            <p:cond delay="0"/>
                                          </p:stCondLst>
                                        </p:cTn>
                                        <p:tgtEl>
                                          <p:spTgt spid="4">
                                            <p:txEl>
                                              <p:pRg st="14" end="14"/>
                                            </p:txEl>
                                          </p:spTgt>
                                        </p:tgtEl>
                                        <p:attrNameLst>
                                          <p:attrName>style.visibility</p:attrName>
                                        </p:attrNameLst>
                                      </p:cBhvr>
                                      <p:to>
                                        <p:strVal val="visible"/>
                                      </p:to>
                                    </p:set>
                                    <p:anim calcmode="lin" valueType="num">
                                      <p:cBhvr>
                                        <p:cTn id="55"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14" end="14"/>
                                            </p:txEl>
                                          </p:spTgt>
                                        </p:tgtEl>
                                        <p:attrNameLst>
                                          <p:attrName>ppt_h</p:attrName>
                                        </p:attrNameLst>
                                      </p:cBhvr>
                                      <p:tavLst>
                                        <p:tav tm="0">
                                          <p:val>
                                            <p:strVal val="#ppt_h"/>
                                          </p:val>
                                        </p:tav>
                                        <p:tav tm="100000">
                                          <p:val>
                                            <p:strVal val="#ppt_h"/>
                                          </p:val>
                                        </p:tav>
                                      </p:tavLst>
                                    </p:anim>
                                  </p:childTnLst>
                                </p:cTn>
                              </p:par>
                              <p:par>
                                <p:cTn id="57" presetID="43" presetClass="entr" presetSubtype="0" fill="hold" nodeType="withEffect">
                                  <p:stCondLst>
                                    <p:cond delay="0"/>
                                  </p:stCondLst>
                                  <p:iterate type="lt">
                                    <p:tmPct val="10000"/>
                                  </p:iterate>
                                  <p:childTnLst>
                                    <p:set>
                                      <p:cBhvr>
                                        <p:cTn id="58" dur="1" fill="hold">
                                          <p:stCondLst>
                                            <p:cond delay="0"/>
                                          </p:stCondLst>
                                        </p:cTn>
                                        <p:tgtEl>
                                          <p:spTgt spid="6">
                                            <p:txEl>
                                              <p:pRg st="0" end="0"/>
                                            </p:txEl>
                                          </p:spTgt>
                                        </p:tgtEl>
                                        <p:attrNameLst>
                                          <p:attrName>style.visibility</p:attrName>
                                        </p:attrNameLst>
                                      </p:cBhvr>
                                      <p:to>
                                        <p:strVal val="visible"/>
                                      </p:to>
                                    </p:set>
                                    <p:animEffect transition="in" filter="fade">
                                      <p:cBhvr>
                                        <p:cTn id="59" dur="100"/>
                                        <p:tgtEl>
                                          <p:spTgt spid="6">
                                            <p:txEl>
                                              <p:pRg st="0" end="0"/>
                                            </p:txEl>
                                          </p:spTgt>
                                        </p:tgtEl>
                                      </p:cBhvr>
                                    </p:animEffect>
                                    <p:anim calcmode="lin" valueType="num">
                                      <p:cBhvr>
                                        <p:cTn id="60"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0698" t="-141"/>
          <a:stretch/>
        </p:blipFill>
        <p:spPr>
          <a:xfrm>
            <a:off x="0" y="0"/>
            <a:ext cx="9110185" cy="6980902"/>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8583561" y="0"/>
            <a:ext cx="3608439" cy="757130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fr-FR" sz="2400" b="1" dirty="0" smtClean="0"/>
              <a:t>Avec les plus jeunes leur expliquer que l’AT annonce la venue de Jésus. Mais en attendant sa venue sur la terre ont parle de l’histoire de la création, de Moïse, de David. Laisser-les dire des noms et leur dire OUI quand ils donne un personnage de l’AT.</a:t>
            </a:r>
          </a:p>
          <a:p>
            <a:pPr algn="just"/>
            <a:endParaRPr lang="fr-FR" sz="2400" b="1" dirty="0"/>
          </a:p>
          <a:p>
            <a:pPr algn="just"/>
            <a:r>
              <a:rPr lang="fr-FR" sz="2400" b="1" dirty="0" smtClean="0"/>
              <a:t>Puis leur expliquer que le NT c’est l’histoire de Jésus sur la terre, c’est l’histoire également de ses amis(es). Commencez par parler de ses miracles, des apôtres  etc.</a:t>
            </a:r>
          </a:p>
          <a:p>
            <a:endParaRPr lang="fr-FR" dirty="0"/>
          </a:p>
          <a:p>
            <a:endParaRPr lang="fr-FR" dirty="0" smtClean="0"/>
          </a:p>
          <a:p>
            <a:endParaRPr lang="fr-FR" dirty="0"/>
          </a:p>
        </p:txBody>
      </p:sp>
    </p:spTree>
    <p:extLst>
      <p:ext uri="{BB962C8B-B14F-4D97-AF65-F5344CB8AC3E}">
        <p14:creationId xmlns:p14="http://schemas.microsoft.com/office/powerpoint/2010/main" val="12930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par>
                                <p:cTn id="21" presetID="26" presetClass="entr" presetSubtype="0" fill="hold" nodeType="withEffect">
                                  <p:stCondLst>
                                    <p:cond delay="0"/>
                                  </p:stCondLst>
                                  <p:iterate type="wd">
                                    <p:tmPct val="10000"/>
                                  </p:iterate>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80">
                                          <p:stCondLst>
                                            <p:cond delay="0"/>
                                          </p:stCondLst>
                                        </p:cTn>
                                        <p:tgtEl>
                                          <p:spTgt spid="6">
                                            <p:txEl>
                                              <p:pRg st="2" end="2"/>
                                            </p:txEl>
                                          </p:spTgt>
                                        </p:tgtEl>
                                      </p:cBhvr>
                                    </p:animEffect>
                                    <p:anim calcmode="lin" valueType="num">
                                      <p:cBhvr>
                                        <p:cTn id="24"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2" end="2"/>
                                            </p:txEl>
                                          </p:spTgt>
                                        </p:tgtEl>
                                      </p:cBhvr>
                                      <p:to x="100000" y="60000"/>
                                    </p:animScale>
                                    <p:animScale>
                                      <p:cBhvr>
                                        <p:cTn id="30" dur="166" decel="50000">
                                          <p:stCondLst>
                                            <p:cond delay="676"/>
                                          </p:stCondLst>
                                        </p:cTn>
                                        <p:tgtEl>
                                          <p:spTgt spid="6">
                                            <p:txEl>
                                              <p:pRg st="2" end="2"/>
                                            </p:txEl>
                                          </p:spTgt>
                                        </p:tgtEl>
                                      </p:cBhvr>
                                      <p:to x="100000" y="100000"/>
                                    </p:animScale>
                                    <p:animScale>
                                      <p:cBhvr>
                                        <p:cTn id="31" dur="26">
                                          <p:stCondLst>
                                            <p:cond delay="1312"/>
                                          </p:stCondLst>
                                        </p:cTn>
                                        <p:tgtEl>
                                          <p:spTgt spid="6">
                                            <p:txEl>
                                              <p:pRg st="2" end="2"/>
                                            </p:txEl>
                                          </p:spTgt>
                                        </p:tgtEl>
                                      </p:cBhvr>
                                      <p:to x="100000" y="80000"/>
                                    </p:animScale>
                                    <p:animScale>
                                      <p:cBhvr>
                                        <p:cTn id="32" dur="166" decel="50000">
                                          <p:stCondLst>
                                            <p:cond delay="1338"/>
                                          </p:stCondLst>
                                        </p:cTn>
                                        <p:tgtEl>
                                          <p:spTgt spid="6">
                                            <p:txEl>
                                              <p:pRg st="2" end="2"/>
                                            </p:txEl>
                                          </p:spTgt>
                                        </p:tgtEl>
                                      </p:cBhvr>
                                      <p:to x="100000" y="100000"/>
                                    </p:animScale>
                                    <p:animScale>
                                      <p:cBhvr>
                                        <p:cTn id="33" dur="26">
                                          <p:stCondLst>
                                            <p:cond delay="1642"/>
                                          </p:stCondLst>
                                        </p:cTn>
                                        <p:tgtEl>
                                          <p:spTgt spid="6">
                                            <p:txEl>
                                              <p:pRg st="2" end="2"/>
                                            </p:txEl>
                                          </p:spTgt>
                                        </p:tgtEl>
                                      </p:cBhvr>
                                      <p:to x="100000" y="90000"/>
                                    </p:animScale>
                                    <p:animScale>
                                      <p:cBhvr>
                                        <p:cTn id="34" dur="166" decel="50000">
                                          <p:stCondLst>
                                            <p:cond delay="1668"/>
                                          </p:stCondLst>
                                        </p:cTn>
                                        <p:tgtEl>
                                          <p:spTgt spid="6">
                                            <p:txEl>
                                              <p:pRg st="2" end="2"/>
                                            </p:txEl>
                                          </p:spTgt>
                                        </p:tgtEl>
                                      </p:cBhvr>
                                      <p:to x="100000" y="100000"/>
                                    </p:animScale>
                                    <p:animScale>
                                      <p:cBhvr>
                                        <p:cTn id="35" dur="26">
                                          <p:stCondLst>
                                            <p:cond delay="1808"/>
                                          </p:stCondLst>
                                        </p:cTn>
                                        <p:tgtEl>
                                          <p:spTgt spid="6">
                                            <p:txEl>
                                              <p:pRg st="2" end="2"/>
                                            </p:txEl>
                                          </p:spTgt>
                                        </p:tgtEl>
                                      </p:cBhvr>
                                      <p:to x="100000" y="95000"/>
                                    </p:animScale>
                                    <p:animScale>
                                      <p:cBhvr>
                                        <p:cTn id="36"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3" name="ZoneTexte 2"/>
          <p:cNvSpPr txBox="1"/>
          <p:nvPr/>
        </p:nvSpPr>
        <p:spPr>
          <a:xfrm>
            <a:off x="167148" y="275303"/>
            <a:ext cx="4296697" cy="169277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fr-FR" sz="2000" dirty="0" smtClean="0"/>
              <a:t>Echangez en donnant des exemples de : </a:t>
            </a:r>
            <a:r>
              <a:rPr lang="fr-FR" sz="2400" b="1" dirty="0" smtClean="0"/>
              <a:t>ETRE UN TEMOIN </a:t>
            </a:r>
            <a:r>
              <a:rPr lang="fr-FR" sz="2000" dirty="0" smtClean="0"/>
              <a:t>:</a:t>
            </a:r>
          </a:p>
          <a:p>
            <a:pPr algn="just"/>
            <a:r>
              <a:rPr lang="fr-FR" sz="2000" dirty="0" smtClean="0"/>
              <a:t>Témoin à un mariage</a:t>
            </a:r>
          </a:p>
          <a:p>
            <a:pPr algn="just"/>
            <a:r>
              <a:rPr lang="fr-FR" sz="2000" dirty="0" smtClean="0"/>
              <a:t>Témoin d’un accident</a:t>
            </a:r>
          </a:p>
          <a:p>
            <a:pPr algn="just"/>
            <a:r>
              <a:rPr lang="fr-FR" sz="2000" dirty="0" smtClean="0"/>
              <a:t>Témoin d’un vol. </a:t>
            </a:r>
            <a:r>
              <a:rPr lang="fr-FR" sz="2000" dirty="0" err="1" smtClean="0"/>
              <a:t>ect</a:t>
            </a:r>
            <a:r>
              <a:rPr lang="fr-FR" sz="2000" dirty="0" smtClean="0"/>
              <a:t>. </a:t>
            </a:r>
            <a:endParaRPr lang="fr-FR" sz="2000" dirty="0"/>
          </a:p>
        </p:txBody>
      </p:sp>
      <p:sp>
        <p:nvSpPr>
          <p:cNvPr id="4" name="ZoneTexte 3"/>
          <p:cNvSpPr txBox="1"/>
          <p:nvPr/>
        </p:nvSpPr>
        <p:spPr>
          <a:xfrm>
            <a:off x="167148" y="4643705"/>
            <a:ext cx="4601496"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fr-FR" sz="2400" b="1" dirty="0" smtClean="0"/>
              <a:t>Réalisez des petits sketchs entre vous qui font comprendre : que je suis un témoin dans une situation et pourquoi il est important d’être 2 témoins.</a:t>
            </a:r>
            <a:endParaRPr lang="fr-FR" sz="2400" b="1" dirty="0"/>
          </a:p>
        </p:txBody>
      </p:sp>
      <p:sp>
        <p:nvSpPr>
          <p:cNvPr id="5" name="ZoneTexte 4"/>
          <p:cNvSpPr txBox="1"/>
          <p:nvPr/>
        </p:nvSpPr>
        <p:spPr>
          <a:xfrm>
            <a:off x="5142271" y="5844900"/>
            <a:ext cx="6744929" cy="830997"/>
          </a:xfrm>
          <a:prstGeom prst="rect">
            <a:avLst/>
          </a:prstGeom>
          <a:noFill/>
        </p:spPr>
        <p:txBody>
          <a:bodyPr wrap="square" rtlCol="0">
            <a:spAutoFit/>
          </a:bodyPr>
          <a:lstStyle/>
          <a:p>
            <a:r>
              <a:rPr lang="fr-FR" sz="2800" b="1" dirty="0" smtClean="0">
                <a:solidFill>
                  <a:srgbClr val="002060"/>
                </a:solidFill>
              </a:rPr>
              <a:t>Que représente la période des 1260 jours ?</a:t>
            </a:r>
          </a:p>
          <a:p>
            <a:r>
              <a:rPr lang="fr-FR" sz="2000" dirty="0" smtClean="0">
                <a:solidFill>
                  <a:srgbClr val="002060"/>
                </a:solidFill>
              </a:rPr>
              <a:t>(voir ensuite le commentaire sur l’EDS adulte)</a:t>
            </a:r>
            <a:endParaRPr lang="fr-FR" sz="2000" dirty="0">
              <a:solidFill>
                <a:srgbClr val="002060"/>
              </a:solidFill>
            </a:endParaRPr>
          </a:p>
        </p:txBody>
      </p:sp>
    </p:spTree>
    <p:extLst>
      <p:ext uri="{BB962C8B-B14F-4D97-AF65-F5344CB8AC3E}">
        <p14:creationId xmlns:p14="http://schemas.microsoft.com/office/powerpoint/2010/main" val="366522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iterate type="wd">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iterate type="wd">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42" presetClass="entr" presetSubtype="0" fill="hold" nodeType="withEffect">
                                  <p:stCondLst>
                                    <p:cond delay="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2" presetID="49" presetClass="entr" presetSubtype="0" decel="100000" fill="hold" nodeType="withEffect">
                                  <p:stCondLst>
                                    <p:cond delay="0"/>
                                  </p:stCondLst>
                                  <p:iterate type="wd">
                                    <p:tmPct val="10000"/>
                                  </p:iterate>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6"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27" dur="500"/>
                                        <p:tgtEl>
                                          <p:spTgt spid="5">
                                            <p:txEl>
                                              <p:pRg st="0" end="0"/>
                                            </p:txEl>
                                          </p:spTgt>
                                        </p:tgtEl>
                                      </p:cBhvr>
                                    </p:animEffect>
                                  </p:childTnLst>
                                </p:cTn>
                              </p:par>
                              <p:par>
                                <p:cTn id="28" presetID="49" presetClass="entr" presetSubtype="0" decel="100000" fill="hold" nodeType="withEffect">
                                  <p:stCondLst>
                                    <p:cond delay="0"/>
                                  </p:stCondLst>
                                  <p:iterate type="lt">
                                    <p:tmPct val="10000"/>
                                  </p:iterate>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2"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rberg_TexturedCaption_TP1018814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278</Words>
  <Application>Microsoft Office PowerPoint</Application>
  <PresentationFormat>Grand écran</PresentationFormat>
  <Paragraphs>35</Paragraphs>
  <Slides>4</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4</vt:i4>
      </vt:variant>
    </vt:vector>
  </HeadingPairs>
  <TitlesOfParts>
    <vt:vector size="10" baseType="lpstr">
      <vt:lpstr>Arial</vt:lpstr>
      <vt:lpstr>Calibri</vt:lpstr>
      <vt:lpstr>Calibri Light</vt:lpstr>
      <vt:lpstr>Constantia</vt:lpstr>
      <vt:lpstr>Thème Office</vt:lpstr>
      <vt:lpstr>Terberg_TexturedCaption_TP101881407</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TONIOLO Françoise</dc:creator>
  <cp:lastModifiedBy>TONIOLO Françoise</cp:lastModifiedBy>
  <cp:revision>12</cp:revision>
  <dcterms:created xsi:type="dcterms:W3CDTF">2019-01-23T10:43:52Z</dcterms:created>
  <dcterms:modified xsi:type="dcterms:W3CDTF">2019-01-23T16:11:13Z</dcterms:modified>
</cp:coreProperties>
</file>