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8" r:id="rId3"/>
    <p:sldId id="259" r:id="rId4"/>
    <p:sldId id="260" r:id="rId5"/>
    <p:sldId id="257"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fr-FR"/>
              <a:t>Modifiez le style du titre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1/14/2019</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‹N°›</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1/14/2019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1/14/2019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1/14/2019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fr-FR"/>
              <a:t>Modifiez le style du titre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1/14/2019</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‹N°›</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1/14/2019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1/14/2019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1/14/2019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1/14/2019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fr-FR"/>
              <a:t>Modifiez le style du titre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8" name="Date Placeholder 7"/>
          <p:cNvSpPr>
            <a:spLocks noGrp="1"/>
          </p:cNvSpPr>
          <p:nvPr>
            <p:ph type="dt" sz="half" idx="10"/>
          </p:nvPr>
        </p:nvSpPr>
        <p:spPr/>
        <p:txBody>
          <a:bodyPr/>
          <a:lstStyle/>
          <a:p>
            <a:fld id="{1CF131DD-A141-4471-BCF9-C6073EDD7E20}" type="datetimeFigureOut">
              <a:rPr lang="en-US" dirty="0"/>
              <a:t>1/14/2019</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‹N°›</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fr-FR"/>
              <a:t>Modifiez le style du titre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1/14/2019</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‹N°›</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1/14/2019</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375230" y="1384318"/>
            <a:ext cx="6216973" cy="3970318"/>
          </a:xfrm>
          <a:prstGeom prst="rect">
            <a:avLst/>
          </a:prstGeom>
        </p:spPr>
        <p:txBody>
          <a:bodyPr wrap="square">
            <a:spAutoFit/>
          </a:bodyPr>
          <a:lstStyle/>
          <a:p>
            <a:pPr algn="just"/>
            <a:r>
              <a:rPr lang="fr-FR" sz="4400" b="1" i="1" dirty="0">
                <a:solidFill>
                  <a:schemeClr val="accent1">
                    <a:lumMod val="75000"/>
                  </a:schemeClr>
                </a:solidFill>
              </a:rPr>
              <a:t>« </a:t>
            </a:r>
            <a:r>
              <a:rPr lang="fr-FR" sz="4400" b="1" i="1" u="sng" dirty="0">
                <a:solidFill>
                  <a:schemeClr val="accent1">
                    <a:lumMod val="75000"/>
                  </a:schemeClr>
                </a:solidFill>
              </a:rPr>
              <a:t>Humiliez</a:t>
            </a:r>
            <a:r>
              <a:rPr lang="fr-FR" sz="4400" b="1" i="1" dirty="0">
                <a:solidFill>
                  <a:schemeClr val="accent1">
                    <a:lumMod val="75000"/>
                  </a:schemeClr>
                </a:solidFill>
              </a:rPr>
              <a:t>-vous donc sous la puissante main de Dieu, afin qu'il vous </a:t>
            </a:r>
            <a:r>
              <a:rPr lang="fr-FR" sz="4400" b="1" i="1" u="sng" dirty="0">
                <a:solidFill>
                  <a:schemeClr val="accent1">
                    <a:lumMod val="75000"/>
                  </a:schemeClr>
                </a:solidFill>
              </a:rPr>
              <a:t>élève au temps convenable</a:t>
            </a:r>
            <a:r>
              <a:rPr lang="fr-FR" sz="4400" b="1" i="1" dirty="0">
                <a:solidFill>
                  <a:schemeClr val="accent1">
                    <a:lumMod val="75000"/>
                  </a:schemeClr>
                </a:solidFill>
              </a:rPr>
              <a:t>. »</a:t>
            </a:r>
          </a:p>
          <a:p>
            <a:pPr algn="r"/>
            <a:r>
              <a:rPr lang="fr-FR" sz="3200" i="1" dirty="0">
                <a:solidFill>
                  <a:srgbClr val="002060"/>
                </a:solidFill>
              </a:rPr>
              <a:t>1Pierre 5 : 6</a:t>
            </a:r>
          </a:p>
        </p:txBody>
      </p:sp>
      <p:sp>
        <p:nvSpPr>
          <p:cNvPr id="5" name="ZoneTexte 4"/>
          <p:cNvSpPr txBox="1"/>
          <p:nvPr/>
        </p:nvSpPr>
        <p:spPr>
          <a:xfrm>
            <a:off x="296463" y="140140"/>
            <a:ext cx="3928296" cy="2554545"/>
          </a:xfrm>
          <a:prstGeom prst="rect">
            <a:avLst/>
          </a:prstGeom>
          <a:gradFill flip="none" rotWithShape="1">
            <a:gsLst>
              <a:gs pos="52000">
                <a:schemeClr val="accent1">
                  <a:lumMod val="75000"/>
                </a:schemeClr>
              </a:gs>
              <a:gs pos="78000">
                <a:srgbClr val="FFFF00"/>
              </a:gs>
              <a:gs pos="100000">
                <a:schemeClr val="accent6">
                  <a:shade val="98000"/>
                  <a:satMod val="105000"/>
                  <a:lumMod val="100000"/>
                </a:schemeClr>
              </a:gs>
            </a:gsLst>
            <a:lin ang="18900000" scaled="1"/>
            <a:tileRect/>
          </a:gradFill>
        </p:spPr>
        <p:style>
          <a:lnRef idx="1">
            <a:schemeClr val="accent6"/>
          </a:lnRef>
          <a:fillRef idx="3">
            <a:schemeClr val="accent6"/>
          </a:fillRef>
          <a:effectRef idx="2">
            <a:schemeClr val="accent6"/>
          </a:effectRef>
          <a:fontRef idx="minor">
            <a:schemeClr val="lt1"/>
          </a:fontRef>
        </p:style>
        <p:txBody>
          <a:bodyPr wrap="square" rtlCol="0">
            <a:spAutoFit/>
          </a:bodyPr>
          <a:lstStyle/>
          <a:p>
            <a:r>
              <a:rPr lang="fr-FR" sz="3200" b="1" dirty="0">
                <a:solidFill>
                  <a:schemeClr val="bg1"/>
                </a:solidFill>
              </a:rPr>
              <a:t>Echange</a:t>
            </a:r>
            <a:r>
              <a:rPr lang="fr-FR" sz="3200" dirty="0">
                <a:solidFill>
                  <a:schemeClr val="bg1"/>
                </a:solidFill>
              </a:rPr>
              <a:t> avec ta famille  sur les mots du verset : </a:t>
            </a:r>
            <a:r>
              <a:rPr lang="fr-FR" sz="3200" b="1" dirty="0">
                <a:solidFill>
                  <a:schemeClr val="bg1"/>
                </a:solidFill>
              </a:rPr>
              <a:t>Humiliez, élève au temps convenable</a:t>
            </a:r>
          </a:p>
        </p:txBody>
      </p:sp>
      <p:sp>
        <p:nvSpPr>
          <p:cNvPr id="6" name="ZoneTexte 5"/>
          <p:cNvSpPr txBox="1"/>
          <p:nvPr/>
        </p:nvSpPr>
        <p:spPr>
          <a:xfrm>
            <a:off x="296463" y="2986268"/>
            <a:ext cx="4003531" cy="3831818"/>
          </a:xfrm>
          <a:prstGeom prst="rect">
            <a:avLst/>
          </a:prstGeom>
          <a:gradFill flip="none" rotWithShape="1">
            <a:gsLst>
              <a:gs pos="0">
                <a:srgbClr val="FFFF00"/>
              </a:gs>
              <a:gs pos="62000">
                <a:schemeClr val="accent1">
                  <a:lumMod val="95000"/>
                  <a:lumOff val="5000"/>
                </a:schemeClr>
              </a:gs>
              <a:gs pos="100000">
                <a:schemeClr val="accent1">
                  <a:lumMod val="60000"/>
                </a:schemeClr>
              </a:gs>
            </a:gsLst>
            <a:path path="circle">
              <a:fillToRect l="50000" t="130000" r="50000" b="-30000"/>
            </a:path>
            <a:tileRect/>
          </a:gradFill>
        </p:spPr>
        <p:txBody>
          <a:bodyPr wrap="square" rtlCol="0">
            <a:spAutoFit/>
          </a:bodyPr>
          <a:lstStyle/>
          <a:p>
            <a:pPr algn="just"/>
            <a:r>
              <a:rPr lang="fr-FR" sz="2700" b="1" dirty="0">
                <a:solidFill>
                  <a:schemeClr val="bg1"/>
                </a:solidFill>
              </a:rPr>
              <a:t>Lisez l’histoire suivante en vous partageant la lecture :</a:t>
            </a:r>
          </a:p>
          <a:p>
            <a:pPr algn="just"/>
            <a:r>
              <a:rPr lang="fr-FR" sz="2700" b="1" dirty="0">
                <a:solidFill>
                  <a:schemeClr val="bg1"/>
                </a:solidFill>
              </a:rPr>
              <a:t>Monsieur G. par le papa ou la maman</a:t>
            </a:r>
          </a:p>
          <a:p>
            <a:pPr algn="just"/>
            <a:r>
              <a:rPr lang="fr-FR" sz="2700" b="1" dirty="0">
                <a:solidFill>
                  <a:schemeClr val="bg1"/>
                </a:solidFill>
              </a:rPr>
              <a:t>Textes : Vers Jésus par la maman ou un jeune</a:t>
            </a:r>
          </a:p>
          <a:p>
            <a:pPr algn="just"/>
            <a:r>
              <a:rPr lang="fr-FR" sz="2700" b="1" dirty="0">
                <a:solidFill>
                  <a:schemeClr val="bg1"/>
                </a:solidFill>
              </a:rPr>
              <a:t>Les élèves  par les enfants</a:t>
            </a:r>
          </a:p>
        </p:txBody>
      </p:sp>
    </p:spTree>
    <p:extLst>
      <p:ext uri="{BB962C8B-B14F-4D97-AF65-F5344CB8AC3E}">
        <p14:creationId xmlns:p14="http://schemas.microsoft.com/office/powerpoint/2010/main" val="2888502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withEffect">
                                  <p:stCondLst>
                                    <p:cond delay="0"/>
                                  </p:stCondLst>
                                  <p:iterate type="wd">
                                    <p:tmPct val="10000"/>
                                  </p:iterate>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406">
                                          <p:stCondLst>
                                            <p:cond delay="0"/>
                                          </p:stCondLst>
                                        </p:cTn>
                                        <p:tgtEl>
                                          <p:spTgt spid="4">
                                            <p:txEl>
                                              <p:pRg st="0" end="0"/>
                                            </p:txEl>
                                          </p:spTgt>
                                        </p:tgtEl>
                                      </p:cBhvr>
                                    </p:animEffect>
                                    <p:anim calcmode="lin" valueType="num">
                                      <p:cBhvr>
                                        <p:cTn id="8" dur="1275" tmFilter="0,0; 0.14,0.36; 0.43,0.73; 0.71,0.91; 1.0,1.0">
                                          <p:stCondLst>
                                            <p:cond delay="0"/>
                                          </p:stCondLst>
                                        </p:cTn>
                                        <p:tgtEl>
                                          <p:spTgt spid="4">
                                            <p:txEl>
                                              <p:pRg st="0" end="0"/>
                                            </p:txEl>
                                          </p:spTgt>
                                        </p:tgtEl>
                                        <p:attrNameLst>
                                          <p:attrName>ppt_x</p:attrName>
                                        </p:attrNameLst>
                                      </p:cBhvr>
                                      <p:tavLst>
                                        <p:tav tm="0">
                                          <p:val>
                                            <p:strVal val="#ppt_x-0.25"/>
                                          </p:val>
                                        </p:tav>
                                        <p:tav tm="100000">
                                          <p:val>
                                            <p:strVal val="#ppt_x"/>
                                          </p:val>
                                        </p:tav>
                                      </p:tavLst>
                                    </p:anim>
                                    <p:anim calcmode="lin" valueType="num">
                                      <p:cBhvr>
                                        <p:cTn id="9" dur="465" tmFilter="0.0,0.0; 0.25,0.07; 0.50,0.2; 0.75,0.467; 1.0,1.0">
                                          <p:stCondLst>
                                            <p:cond delay="0"/>
                                          </p:stCondLst>
                                        </p:cTn>
                                        <p:tgtEl>
                                          <p:spTgt spid="4">
                                            <p:txEl>
                                              <p:pRg st="0" end="0"/>
                                            </p:txEl>
                                          </p:spTgt>
                                        </p:tgtEl>
                                        <p:attrNameLst>
                                          <p:attrName>ppt_y</p:attrName>
                                        </p:attrNameLst>
                                      </p:cBhvr>
                                      <p:tavLst>
                                        <p:tav tm="0" fmla="#ppt_y-sin(pi*$)/3">
                                          <p:val>
                                            <p:fltVal val="0.5"/>
                                          </p:val>
                                        </p:tav>
                                        <p:tav tm="100000">
                                          <p:val>
                                            <p:fltVal val="1"/>
                                          </p:val>
                                        </p:tav>
                                      </p:tavLst>
                                    </p:anim>
                                    <p:anim calcmode="lin" valueType="num">
                                      <p:cBhvr>
                                        <p:cTn id="10" dur="465" tmFilter="0, 0; 0.125,0.2665; 0.25,0.4; 0.375,0.465; 0.5,0.5;  0.625,0.535; 0.75,0.6; 0.875,0.7335; 1,1">
                                          <p:stCondLst>
                                            <p:cond delay="465"/>
                                          </p:stCondLst>
                                        </p:cTn>
                                        <p:tgtEl>
                                          <p:spTgt spid="4">
                                            <p:txEl>
                                              <p:pRg st="0" end="0"/>
                                            </p:txEl>
                                          </p:spTgt>
                                        </p:tgtEl>
                                        <p:attrNameLst>
                                          <p:attrName>ppt_y</p:attrName>
                                        </p:attrNameLst>
                                      </p:cBhvr>
                                      <p:tavLst>
                                        <p:tav tm="0" fmla="#ppt_y-sin(pi*$)/9">
                                          <p:val>
                                            <p:fltVal val="0"/>
                                          </p:val>
                                        </p:tav>
                                        <p:tav tm="100000">
                                          <p:val>
                                            <p:fltVal val="1"/>
                                          </p:val>
                                        </p:tav>
                                      </p:tavLst>
                                    </p:anim>
                                    <p:anim calcmode="lin" valueType="num">
                                      <p:cBhvr>
                                        <p:cTn id="11" dur="232" tmFilter="0, 0; 0.125,0.2665; 0.25,0.4; 0.375,0.465; 0.5,0.5;  0.625,0.535; 0.75,0.6; 0.875,0.7335; 1,1">
                                          <p:stCondLst>
                                            <p:cond delay="927"/>
                                          </p:stCondLst>
                                        </p:cTn>
                                        <p:tgtEl>
                                          <p:spTgt spid="4">
                                            <p:txEl>
                                              <p:pRg st="0" end="0"/>
                                            </p:txEl>
                                          </p:spTgt>
                                        </p:tgtEl>
                                        <p:attrNameLst>
                                          <p:attrName>ppt_y</p:attrName>
                                        </p:attrNameLst>
                                      </p:cBhvr>
                                      <p:tavLst>
                                        <p:tav tm="0" fmla="#ppt_y-sin(pi*$)/27">
                                          <p:val>
                                            <p:fltVal val="0"/>
                                          </p:val>
                                        </p:tav>
                                        <p:tav tm="100000">
                                          <p:val>
                                            <p:fltVal val="1"/>
                                          </p:val>
                                        </p:tav>
                                      </p:tavLst>
                                    </p:anim>
                                    <p:anim calcmode="lin" valueType="num">
                                      <p:cBhvr>
                                        <p:cTn id="12" dur="115" tmFilter="0, 0; 0.125,0.2665; 0.25,0.4; 0.375,0.465; 0.5,0.5;  0.625,0.535; 0.75,0.6; 0.875,0.7335; 1,1">
                                          <p:stCondLst>
                                            <p:cond delay="1159"/>
                                          </p:stCondLst>
                                        </p:cTn>
                                        <p:tgtEl>
                                          <p:spTgt spid="4">
                                            <p:txEl>
                                              <p:pRg st="0" end="0"/>
                                            </p:txEl>
                                          </p:spTgt>
                                        </p:tgtEl>
                                        <p:attrNameLst>
                                          <p:attrName>ppt_y</p:attrName>
                                        </p:attrNameLst>
                                      </p:cBhvr>
                                      <p:tavLst>
                                        <p:tav tm="0" fmla="#ppt_y-sin(pi*$)/81">
                                          <p:val>
                                            <p:fltVal val="0"/>
                                          </p:val>
                                        </p:tav>
                                        <p:tav tm="100000">
                                          <p:val>
                                            <p:fltVal val="1"/>
                                          </p:val>
                                        </p:tav>
                                      </p:tavLst>
                                    </p:anim>
                                    <p:animScale>
                                      <p:cBhvr>
                                        <p:cTn id="13" dur="18">
                                          <p:stCondLst>
                                            <p:cond delay="455"/>
                                          </p:stCondLst>
                                        </p:cTn>
                                        <p:tgtEl>
                                          <p:spTgt spid="4">
                                            <p:txEl>
                                              <p:pRg st="0" end="0"/>
                                            </p:txEl>
                                          </p:spTgt>
                                        </p:tgtEl>
                                      </p:cBhvr>
                                      <p:to x="100000" y="60000"/>
                                    </p:animScale>
                                    <p:animScale>
                                      <p:cBhvr>
                                        <p:cTn id="14" dur="116" decel="50000">
                                          <p:stCondLst>
                                            <p:cond delay="473"/>
                                          </p:stCondLst>
                                        </p:cTn>
                                        <p:tgtEl>
                                          <p:spTgt spid="4">
                                            <p:txEl>
                                              <p:pRg st="0" end="0"/>
                                            </p:txEl>
                                          </p:spTgt>
                                        </p:tgtEl>
                                      </p:cBhvr>
                                      <p:to x="100000" y="100000"/>
                                    </p:animScale>
                                    <p:animScale>
                                      <p:cBhvr>
                                        <p:cTn id="15" dur="18">
                                          <p:stCondLst>
                                            <p:cond delay="918"/>
                                          </p:stCondLst>
                                        </p:cTn>
                                        <p:tgtEl>
                                          <p:spTgt spid="4">
                                            <p:txEl>
                                              <p:pRg st="0" end="0"/>
                                            </p:txEl>
                                          </p:spTgt>
                                        </p:tgtEl>
                                      </p:cBhvr>
                                      <p:to x="100000" y="80000"/>
                                    </p:animScale>
                                    <p:animScale>
                                      <p:cBhvr>
                                        <p:cTn id="16" dur="116" decel="50000">
                                          <p:stCondLst>
                                            <p:cond delay="937"/>
                                          </p:stCondLst>
                                        </p:cTn>
                                        <p:tgtEl>
                                          <p:spTgt spid="4">
                                            <p:txEl>
                                              <p:pRg st="0" end="0"/>
                                            </p:txEl>
                                          </p:spTgt>
                                        </p:tgtEl>
                                      </p:cBhvr>
                                      <p:to x="100000" y="100000"/>
                                    </p:animScale>
                                    <p:animScale>
                                      <p:cBhvr>
                                        <p:cTn id="17" dur="18">
                                          <p:stCondLst>
                                            <p:cond delay="1149"/>
                                          </p:stCondLst>
                                        </p:cTn>
                                        <p:tgtEl>
                                          <p:spTgt spid="4">
                                            <p:txEl>
                                              <p:pRg st="0" end="0"/>
                                            </p:txEl>
                                          </p:spTgt>
                                        </p:tgtEl>
                                      </p:cBhvr>
                                      <p:to x="100000" y="90000"/>
                                    </p:animScale>
                                    <p:animScale>
                                      <p:cBhvr>
                                        <p:cTn id="18" dur="116" decel="50000">
                                          <p:stCondLst>
                                            <p:cond delay="1168"/>
                                          </p:stCondLst>
                                        </p:cTn>
                                        <p:tgtEl>
                                          <p:spTgt spid="4">
                                            <p:txEl>
                                              <p:pRg st="0" end="0"/>
                                            </p:txEl>
                                          </p:spTgt>
                                        </p:tgtEl>
                                      </p:cBhvr>
                                      <p:to x="100000" y="100000"/>
                                    </p:animScale>
                                    <p:animScale>
                                      <p:cBhvr>
                                        <p:cTn id="19" dur="18">
                                          <p:stCondLst>
                                            <p:cond delay="1266"/>
                                          </p:stCondLst>
                                        </p:cTn>
                                        <p:tgtEl>
                                          <p:spTgt spid="4">
                                            <p:txEl>
                                              <p:pRg st="0" end="0"/>
                                            </p:txEl>
                                          </p:spTgt>
                                        </p:tgtEl>
                                      </p:cBhvr>
                                      <p:to x="100000" y="95000"/>
                                    </p:animScale>
                                    <p:animScale>
                                      <p:cBhvr>
                                        <p:cTn id="20" dur="116" decel="50000">
                                          <p:stCondLst>
                                            <p:cond delay="1284"/>
                                          </p:stCondLst>
                                        </p:cTn>
                                        <p:tgtEl>
                                          <p:spTgt spid="4">
                                            <p:txEl>
                                              <p:pRg st="0" end="0"/>
                                            </p:txEl>
                                          </p:spTgt>
                                        </p:tgtEl>
                                      </p:cBhvr>
                                      <p:to x="100000" y="100000"/>
                                    </p:animScale>
                                  </p:childTnLst>
                                </p:cTn>
                              </p:par>
                              <p:par>
                                <p:cTn id="21" presetID="26" presetClass="entr" presetSubtype="0" fill="hold" nodeType="withEffect">
                                  <p:stCondLst>
                                    <p:cond delay="0"/>
                                  </p:stCondLst>
                                  <p:iterate type="wd">
                                    <p:tmPct val="10000"/>
                                  </p:iterate>
                                  <p:childTnLst>
                                    <p:set>
                                      <p:cBhvr>
                                        <p:cTn id="22" dur="1" fill="hold">
                                          <p:stCondLst>
                                            <p:cond delay="0"/>
                                          </p:stCondLst>
                                        </p:cTn>
                                        <p:tgtEl>
                                          <p:spTgt spid="4">
                                            <p:txEl>
                                              <p:pRg st="1" end="1"/>
                                            </p:txEl>
                                          </p:spTgt>
                                        </p:tgtEl>
                                        <p:attrNameLst>
                                          <p:attrName>style.visibility</p:attrName>
                                        </p:attrNameLst>
                                      </p:cBhvr>
                                      <p:to>
                                        <p:strVal val="visible"/>
                                      </p:to>
                                    </p:set>
                                    <p:animEffect transition="in" filter="wipe(down)">
                                      <p:cBhvr>
                                        <p:cTn id="23" dur="580">
                                          <p:stCondLst>
                                            <p:cond delay="0"/>
                                          </p:stCondLst>
                                        </p:cTn>
                                        <p:tgtEl>
                                          <p:spTgt spid="4">
                                            <p:txEl>
                                              <p:pRg st="1" end="1"/>
                                            </p:txEl>
                                          </p:spTgt>
                                        </p:tgtEl>
                                      </p:cBhvr>
                                    </p:animEffect>
                                    <p:anim calcmode="lin" valueType="num">
                                      <p:cBhvr>
                                        <p:cTn id="24" dur="1822" tmFilter="0,0; 0.14,0.36; 0.43,0.73; 0.71,0.91; 1.0,1.0">
                                          <p:stCondLst>
                                            <p:cond delay="0"/>
                                          </p:stCondLst>
                                        </p:cTn>
                                        <p:tgtEl>
                                          <p:spTgt spid="4">
                                            <p:txEl>
                                              <p:pRg st="1" end="1"/>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4">
                                            <p:txEl>
                                              <p:pRg st="1" end="1"/>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4">
                                            <p:txEl>
                                              <p:pRg st="1" end="1"/>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4">
                                            <p:txEl>
                                              <p:pRg st="1" end="1"/>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4">
                                            <p:txEl>
                                              <p:pRg st="1" end="1"/>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4">
                                            <p:txEl>
                                              <p:pRg st="1" end="1"/>
                                            </p:txEl>
                                          </p:spTgt>
                                        </p:tgtEl>
                                      </p:cBhvr>
                                      <p:to x="100000" y="60000"/>
                                    </p:animScale>
                                    <p:animScale>
                                      <p:cBhvr>
                                        <p:cTn id="30" dur="166" decel="50000">
                                          <p:stCondLst>
                                            <p:cond delay="676"/>
                                          </p:stCondLst>
                                        </p:cTn>
                                        <p:tgtEl>
                                          <p:spTgt spid="4">
                                            <p:txEl>
                                              <p:pRg st="1" end="1"/>
                                            </p:txEl>
                                          </p:spTgt>
                                        </p:tgtEl>
                                      </p:cBhvr>
                                      <p:to x="100000" y="100000"/>
                                    </p:animScale>
                                    <p:animScale>
                                      <p:cBhvr>
                                        <p:cTn id="31" dur="26">
                                          <p:stCondLst>
                                            <p:cond delay="1312"/>
                                          </p:stCondLst>
                                        </p:cTn>
                                        <p:tgtEl>
                                          <p:spTgt spid="4">
                                            <p:txEl>
                                              <p:pRg st="1" end="1"/>
                                            </p:txEl>
                                          </p:spTgt>
                                        </p:tgtEl>
                                      </p:cBhvr>
                                      <p:to x="100000" y="80000"/>
                                    </p:animScale>
                                    <p:animScale>
                                      <p:cBhvr>
                                        <p:cTn id="32" dur="166" decel="50000">
                                          <p:stCondLst>
                                            <p:cond delay="1338"/>
                                          </p:stCondLst>
                                        </p:cTn>
                                        <p:tgtEl>
                                          <p:spTgt spid="4">
                                            <p:txEl>
                                              <p:pRg st="1" end="1"/>
                                            </p:txEl>
                                          </p:spTgt>
                                        </p:tgtEl>
                                      </p:cBhvr>
                                      <p:to x="100000" y="100000"/>
                                    </p:animScale>
                                    <p:animScale>
                                      <p:cBhvr>
                                        <p:cTn id="33" dur="26">
                                          <p:stCondLst>
                                            <p:cond delay="1642"/>
                                          </p:stCondLst>
                                        </p:cTn>
                                        <p:tgtEl>
                                          <p:spTgt spid="4">
                                            <p:txEl>
                                              <p:pRg st="1" end="1"/>
                                            </p:txEl>
                                          </p:spTgt>
                                        </p:tgtEl>
                                      </p:cBhvr>
                                      <p:to x="100000" y="90000"/>
                                    </p:animScale>
                                    <p:animScale>
                                      <p:cBhvr>
                                        <p:cTn id="34" dur="166" decel="50000">
                                          <p:stCondLst>
                                            <p:cond delay="1668"/>
                                          </p:stCondLst>
                                        </p:cTn>
                                        <p:tgtEl>
                                          <p:spTgt spid="4">
                                            <p:txEl>
                                              <p:pRg st="1" end="1"/>
                                            </p:txEl>
                                          </p:spTgt>
                                        </p:tgtEl>
                                      </p:cBhvr>
                                      <p:to x="100000" y="100000"/>
                                    </p:animScale>
                                    <p:animScale>
                                      <p:cBhvr>
                                        <p:cTn id="35" dur="26">
                                          <p:stCondLst>
                                            <p:cond delay="1808"/>
                                          </p:stCondLst>
                                        </p:cTn>
                                        <p:tgtEl>
                                          <p:spTgt spid="4">
                                            <p:txEl>
                                              <p:pRg st="1" end="1"/>
                                            </p:txEl>
                                          </p:spTgt>
                                        </p:tgtEl>
                                      </p:cBhvr>
                                      <p:to x="100000" y="95000"/>
                                    </p:animScale>
                                    <p:animScale>
                                      <p:cBhvr>
                                        <p:cTn id="36" dur="166" decel="50000">
                                          <p:stCondLst>
                                            <p:cond delay="1834"/>
                                          </p:stCondLst>
                                        </p:cTn>
                                        <p:tgtEl>
                                          <p:spTgt spid="4">
                                            <p:txEl>
                                              <p:pRg st="1" end="1"/>
                                            </p:txEl>
                                          </p:spTgt>
                                        </p:tgtEl>
                                      </p:cBhvr>
                                      <p:to x="100000" y="100000"/>
                                    </p:animScale>
                                  </p:childTnLst>
                                </p:cTn>
                              </p:par>
                              <p:par>
                                <p:cTn id="37" presetID="2" presetClass="entr" presetSubtype="4" fill="hold" nodeType="withEffect">
                                  <p:stCondLst>
                                    <p:cond delay="0"/>
                                  </p:stCondLst>
                                  <p:iterate type="lt">
                                    <p:tmPct val="10000"/>
                                  </p:iterate>
                                  <p:childTnLst>
                                    <p:set>
                                      <p:cBhvr>
                                        <p:cTn id="38" dur="1" fill="hold">
                                          <p:stCondLst>
                                            <p:cond delay="0"/>
                                          </p:stCondLst>
                                        </p:cTn>
                                        <p:tgtEl>
                                          <p:spTgt spid="5">
                                            <p:txEl>
                                              <p:pRg st="0" end="0"/>
                                            </p:txEl>
                                          </p:spTgt>
                                        </p:tgtEl>
                                        <p:attrNameLst>
                                          <p:attrName>style.visibility</p:attrName>
                                        </p:attrNameLst>
                                      </p:cBhvr>
                                      <p:to>
                                        <p:strVal val="visible"/>
                                      </p:to>
                                    </p:set>
                                    <p:anim calcmode="lin" valueType="num">
                                      <p:cBhvr additive="base">
                                        <p:cTn id="3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5">
                                            <p:txEl>
                                              <p:pRg st="0" end="0"/>
                                            </p:txEl>
                                          </p:spTgt>
                                        </p:tgtEl>
                                        <p:attrNameLst>
                                          <p:attrName>ppt_y</p:attrName>
                                        </p:attrNameLst>
                                      </p:cBhvr>
                                      <p:tavLst>
                                        <p:tav tm="0">
                                          <p:val>
                                            <p:strVal val="1+#ppt_h/2"/>
                                          </p:val>
                                        </p:tav>
                                        <p:tav tm="100000">
                                          <p:val>
                                            <p:strVal val="#ppt_y"/>
                                          </p:val>
                                        </p:tav>
                                      </p:tavLst>
                                    </p:anim>
                                  </p:childTnLst>
                                </p:cTn>
                              </p:par>
                              <p:par>
                                <p:cTn id="41" presetID="53" presetClass="entr" presetSubtype="16" fill="hold" nodeType="withEffect">
                                  <p:stCondLst>
                                    <p:cond delay="0"/>
                                  </p:stCondLst>
                                  <p:iterate type="wd">
                                    <p:tmPct val="10000"/>
                                  </p:iterate>
                                  <p:childTnLst>
                                    <p:set>
                                      <p:cBhvr>
                                        <p:cTn id="42" dur="1" fill="hold">
                                          <p:stCondLst>
                                            <p:cond delay="0"/>
                                          </p:stCondLst>
                                        </p:cTn>
                                        <p:tgtEl>
                                          <p:spTgt spid="6">
                                            <p:txEl>
                                              <p:pRg st="0" end="0"/>
                                            </p:txEl>
                                          </p:spTgt>
                                        </p:tgtEl>
                                        <p:attrNameLst>
                                          <p:attrName>style.visibility</p:attrName>
                                        </p:attrNameLst>
                                      </p:cBhvr>
                                      <p:to>
                                        <p:strVal val="visible"/>
                                      </p:to>
                                    </p:set>
                                    <p:anim calcmode="lin" valueType="num">
                                      <p:cBhvr>
                                        <p:cTn id="43"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44" dur="50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45" dur="500"/>
                                        <p:tgtEl>
                                          <p:spTgt spid="6">
                                            <p:txEl>
                                              <p:pRg st="0" end="0"/>
                                            </p:txEl>
                                          </p:spTgt>
                                        </p:tgtEl>
                                      </p:cBhvr>
                                    </p:animEffect>
                                  </p:childTnLst>
                                </p:cTn>
                              </p:par>
                              <p:par>
                                <p:cTn id="46" presetID="53" presetClass="entr" presetSubtype="16" fill="hold" nodeType="withEffect">
                                  <p:stCondLst>
                                    <p:cond delay="0"/>
                                  </p:stCondLst>
                                  <p:iterate type="wd">
                                    <p:tmPct val="10000"/>
                                  </p:iterate>
                                  <p:childTnLst>
                                    <p:set>
                                      <p:cBhvr>
                                        <p:cTn id="47" dur="1" fill="hold">
                                          <p:stCondLst>
                                            <p:cond delay="0"/>
                                          </p:stCondLst>
                                        </p:cTn>
                                        <p:tgtEl>
                                          <p:spTgt spid="6">
                                            <p:txEl>
                                              <p:pRg st="1" end="1"/>
                                            </p:txEl>
                                          </p:spTgt>
                                        </p:tgtEl>
                                        <p:attrNameLst>
                                          <p:attrName>style.visibility</p:attrName>
                                        </p:attrNameLst>
                                      </p:cBhvr>
                                      <p:to>
                                        <p:strVal val="visible"/>
                                      </p:to>
                                    </p:set>
                                    <p:anim calcmode="lin" valueType="num">
                                      <p:cBhvr>
                                        <p:cTn id="48" dur="500" fill="hold"/>
                                        <p:tgtEl>
                                          <p:spTgt spid="6">
                                            <p:txEl>
                                              <p:pRg st="1" end="1"/>
                                            </p:txEl>
                                          </p:spTgt>
                                        </p:tgtEl>
                                        <p:attrNameLst>
                                          <p:attrName>ppt_w</p:attrName>
                                        </p:attrNameLst>
                                      </p:cBhvr>
                                      <p:tavLst>
                                        <p:tav tm="0">
                                          <p:val>
                                            <p:fltVal val="0"/>
                                          </p:val>
                                        </p:tav>
                                        <p:tav tm="100000">
                                          <p:val>
                                            <p:strVal val="#ppt_w"/>
                                          </p:val>
                                        </p:tav>
                                      </p:tavLst>
                                    </p:anim>
                                    <p:anim calcmode="lin" valueType="num">
                                      <p:cBhvr>
                                        <p:cTn id="49" dur="500" fill="hold"/>
                                        <p:tgtEl>
                                          <p:spTgt spid="6">
                                            <p:txEl>
                                              <p:pRg st="1" end="1"/>
                                            </p:txEl>
                                          </p:spTgt>
                                        </p:tgtEl>
                                        <p:attrNameLst>
                                          <p:attrName>ppt_h</p:attrName>
                                        </p:attrNameLst>
                                      </p:cBhvr>
                                      <p:tavLst>
                                        <p:tav tm="0">
                                          <p:val>
                                            <p:fltVal val="0"/>
                                          </p:val>
                                        </p:tav>
                                        <p:tav tm="100000">
                                          <p:val>
                                            <p:strVal val="#ppt_h"/>
                                          </p:val>
                                        </p:tav>
                                      </p:tavLst>
                                    </p:anim>
                                    <p:animEffect transition="in" filter="fade">
                                      <p:cBhvr>
                                        <p:cTn id="50" dur="500"/>
                                        <p:tgtEl>
                                          <p:spTgt spid="6">
                                            <p:txEl>
                                              <p:pRg st="1" end="1"/>
                                            </p:txEl>
                                          </p:spTgt>
                                        </p:tgtEl>
                                      </p:cBhvr>
                                    </p:animEffect>
                                  </p:childTnLst>
                                </p:cTn>
                              </p:par>
                              <p:par>
                                <p:cTn id="51" presetID="53" presetClass="entr" presetSubtype="16" fill="hold" nodeType="withEffect">
                                  <p:stCondLst>
                                    <p:cond delay="0"/>
                                  </p:stCondLst>
                                  <p:iterate type="wd">
                                    <p:tmPct val="10000"/>
                                  </p:iterate>
                                  <p:childTnLst>
                                    <p:set>
                                      <p:cBhvr>
                                        <p:cTn id="52" dur="1" fill="hold">
                                          <p:stCondLst>
                                            <p:cond delay="0"/>
                                          </p:stCondLst>
                                        </p:cTn>
                                        <p:tgtEl>
                                          <p:spTgt spid="6">
                                            <p:txEl>
                                              <p:pRg st="2" end="2"/>
                                            </p:txEl>
                                          </p:spTgt>
                                        </p:tgtEl>
                                        <p:attrNameLst>
                                          <p:attrName>style.visibility</p:attrName>
                                        </p:attrNameLst>
                                      </p:cBhvr>
                                      <p:to>
                                        <p:strVal val="visible"/>
                                      </p:to>
                                    </p:set>
                                    <p:anim calcmode="lin" valueType="num">
                                      <p:cBhvr>
                                        <p:cTn id="53" dur="500" fill="hold"/>
                                        <p:tgtEl>
                                          <p:spTgt spid="6">
                                            <p:txEl>
                                              <p:pRg st="2" end="2"/>
                                            </p:txEl>
                                          </p:spTgt>
                                        </p:tgtEl>
                                        <p:attrNameLst>
                                          <p:attrName>ppt_w</p:attrName>
                                        </p:attrNameLst>
                                      </p:cBhvr>
                                      <p:tavLst>
                                        <p:tav tm="0">
                                          <p:val>
                                            <p:fltVal val="0"/>
                                          </p:val>
                                        </p:tav>
                                        <p:tav tm="100000">
                                          <p:val>
                                            <p:strVal val="#ppt_w"/>
                                          </p:val>
                                        </p:tav>
                                      </p:tavLst>
                                    </p:anim>
                                    <p:anim calcmode="lin" valueType="num">
                                      <p:cBhvr>
                                        <p:cTn id="54" dur="500" fill="hold"/>
                                        <p:tgtEl>
                                          <p:spTgt spid="6">
                                            <p:txEl>
                                              <p:pRg st="2" end="2"/>
                                            </p:txEl>
                                          </p:spTgt>
                                        </p:tgtEl>
                                        <p:attrNameLst>
                                          <p:attrName>ppt_h</p:attrName>
                                        </p:attrNameLst>
                                      </p:cBhvr>
                                      <p:tavLst>
                                        <p:tav tm="0">
                                          <p:val>
                                            <p:fltVal val="0"/>
                                          </p:val>
                                        </p:tav>
                                        <p:tav tm="100000">
                                          <p:val>
                                            <p:strVal val="#ppt_h"/>
                                          </p:val>
                                        </p:tav>
                                      </p:tavLst>
                                    </p:anim>
                                    <p:animEffect transition="in" filter="fade">
                                      <p:cBhvr>
                                        <p:cTn id="55" dur="500"/>
                                        <p:tgtEl>
                                          <p:spTgt spid="6">
                                            <p:txEl>
                                              <p:pRg st="2" end="2"/>
                                            </p:txEl>
                                          </p:spTgt>
                                        </p:tgtEl>
                                      </p:cBhvr>
                                    </p:animEffect>
                                  </p:childTnLst>
                                </p:cTn>
                              </p:par>
                              <p:par>
                                <p:cTn id="56" presetID="53" presetClass="entr" presetSubtype="16" fill="hold" nodeType="withEffect">
                                  <p:stCondLst>
                                    <p:cond delay="0"/>
                                  </p:stCondLst>
                                  <p:iterate type="wd">
                                    <p:tmPct val="10000"/>
                                  </p:iterate>
                                  <p:childTnLst>
                                    <p:set>
                                      <p:cBhvr>
                                        <p:cTn id="57" dur="1" fill="hold">
                                          <p:stCondLst>
                                            <p:cond delay="0"/>
                                          </p:stCondLst>
                                        </p:cTn>
                                        <p:tgtEl>
                                          <p:spTgt spid="6">
                                            <p:txEl>
                                              <p:pRg st="3" end="3"/>
                                            </p:txEl>
                                          </p:spTgt>
                                        </p:tgtEl>
                                        <p:attrNameLst>
                                          <p:attrName>style.visibility</p:attrName>
                                        </p:attrNameLst>
                                      </p:cBhvr>
                                      <p:to>
                                        <p:strVal val="visible"/>
                                      </p:to>
                                    </p:set>
                                    <p:anim calcmode="lin" valueType="num">
                                      <p:cBhvr>
                                        <p:cTn id="58" dur="500" fill="hold"/>
                                        <p:tgtEl>
                                          <p:spTgt spid="6">
                                            <p:txEl>
                                              <p:pRg st="3" end="3"/>
                                            </p:txEl>
                                          </p:spTgt>
                                        </p:tgtEl>
                                        <p:attrNameLst>
                                          <p:attrName>ppt_w</p:attrName>
                                        </p:attrNameLst>
                                      </p:cBhvr>
                                      <p:tavLst>
                                        <p:tav tm="0">
                                          <p:val>
                                            <p:fltVal val="0"/>
                                          </p:val>
                                        </p:tav>
                                        <p:tav tm="100000">
                                          <p:val>
                                            <p:strVal val="#ppt_w"/>
                                          </p:val>
                                        </p:tav>
                                      </p:tavLst>
                                    </p:anim>
                                    <p:anim calcmode="lin" valueType="num">
                                      <p:cBhvr>
                                        <p:cTn id="59" dur="500" fill="hold"/>
                                        <p:tgtEl>
                                          <p:spTgt spid="6">
                                            <p:txEl>
                                              <p:pRg st="3" end="3"/>
                                            </p:txEl>
                                          </p:spTgt>
                                        </p:tgtEl>
                                        <p:attrNameLst>
                                          <p:attrName>ppt_h</p:attrName>
                                        </p:attrNameLst>
                                      </p:cBhvr>
                                      <p:tavLst>
                                        <p:tav tm="0">
                                          <p:val>
                                            <p:fltVal val="0"/>
                                          </p:val>
                                        </p:tav>
                                        <p:tav tm="100000">
                                          <p:val>
                                            <p:strVal val="#ppt_h"/>
                                          </p:val>
                                        </p:tav>
                                      </p:tavLst>
                                    </p:anim>
                                    <p:animEffect transition="in" filter="fade">
                                      <p:cBhvr>
                                        <p:cTn id="60"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5823" y="274295"/>
            <a:ext cx="11385630" cy="6160148"/>
          </a:xfrm>
          <a:prstGeom prst="rect">
            <a:avLst/>
          </a:prstGeom>
        </p:spPr>
        <p:txBody>
          <a:bodyPr wrap="square">
            <a:spAutoFit/>
          </a:bodyPr>
          <a:lstStyle/>
          <a:p>
            <a:pPr indent="-6350" algn="just">
              <a:lnSpc>
                <a:spcPct val="106000"/>
              </a:lnSpc>
              <a:spcAft>
                <a:spcPts val="0"/>
              </a:spcAft>
            </a:pPr>
            <a:r>
              <a:rPr lang="fr-FR" sz="3100" dirty="0">
                <a:solidFill>
                  <a:schemeClr val="tx2"/>
                </a:solidFill>
                <a:latin typeface="Calibri" panose="020F0502020204030204" pitchFamily="34" charset="0"/>
                <a:ea typeface="Arial" panose="020B0604020202020204" pitchFamily="34" charset="0"/>
                <a:cs typeface="Calibri" panose="020F0502020204030204" pitchFamily="34" charset="0"/>
              </a:rPr>
              <a:t>Monsieur G. a enseigné à partir du livre « Vers Jésus » pour son cours biblique à des classes de seconde. Il a utilisé des méthodes pratiques pour marquer dans l'esprit de ses étudiants la simplicité de l'évangile. Et il s’efforçait de leur faire comprendre les principes d’une vie qui consiste à marcher avec Jésus et de demeurer en Lui quotidiennement. Sa vie était un témoignage de la puissance de Dieu, et il soulignait dans l'esprit de ses élèves l'importance de commencer la journée avec Christ. « Consacrez-vous à Dieu le matin ; que ce soit là votre premier soin. Votre prière doit être : « Prends-moi, ô Dieu, comme ta propriété exclusive. Je dépose tous mes plans à Tes pieds. Emploie-moi aujourd'hui à Ton service. Demeure en moi, et que tout ce que je ferai soit fait en Toi </a:t>
            </a:r>
            <a:r>
              <a:rPr lang="fr-FR" dirty="0">
                <a:solidFill>
                  <a:schemeClr val="tx2"/>
                </a:solidFill>
                <a:latin typeface="Calibri" panose="020F0502020204030204" pitchFamily="34" charset="0"/>
                <a:ea typeface="Arial" panose="020B0604020202020204" pitchFamily="34" charset="0"/>
                <a:cs typeface="Calibri" panose="020F0502020204030204" pitchFamily="34" charset="0"/>
              </a:rPr>
              <a:t>». (Vers Jésus, pp. 108,109). </a:t>
            </a:r>
            <a:endParaRPr lang="fr-FR" sz="2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37011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iterate type="wd">
                                    <p:tmPct val="10000"/>
                                  </p:iterate>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9523" y="285299"/>
            <a:ext cx="11431929" cy="6467155"/>
          </a:xfrm>
          <a:prstGeom prst="rect">
            <a:avLst/>
          </a:prstGeom>
        </p:spPr>
        <p:txBody>
          <a:bodyPr wrap="square">
            <a:spAutoFit/>
          </a:bodyPr>
          <a:lstStyle/>
          <a:p>
            <a:pPr indent="-6350" algn="just">
              <a:lnSpc>
                <a:spcPct val="106000"/>
              </a:lnSpc>
              <a:spcAft>
                <a:spcPts val="0"/>
              </a:spcAft>
            </a:pPr>
            <a:r>
              <a:rPr lang="fr-FR" sz="2800" dirty="0">
                <a:solidFill>
                  <a:schemeClr val="tx2"/>
                </a:solidFill>
                <a:latin typeface="Calibri" panose="020F0502020204030204" pitchFamily="34" charset="0"/>
                <a:ea typeface="Arial" panose="020B0604020202020204" pitchFamily="34" charset="0"/>
                <a:cs typeface="Calibri" panose="020F0502020204030204" pitchFamily="34" charset="0"/>
              </a:rPr>
              <a:t>Monsieur G. a enseigné non seulement la classe biblique de niveau supérieur, mais aussi la menuiserie aux garçons de classe de quatrième. La classe était divisée en deux parties. D'abord, ils ont étudié un livre ; ensuite, ils ont appliqué ce qu'ils avaient appris d'une manière pratique. Un jour, en classe, Monsieur G. aidait trois des garçons à construire un mur de soutien, tandis que les trois autres jouaient sur un tas de bois de coffrage. Monsieur G. a demandé aux garçons de ne pas toucher au bois, car il pourrait tomber et blesser quelqu'un. Les garçons continuèrent à s’amuser sur le bois, et quand il alla leur parler, une grande planche lui tomba sur le pied. Il se tordait de douleur, le pied cassé. Les garçons, pensant que c'était très drôle, riaient en le pointant du doigt. Instantanément, Monsieur G s'est mis en colère. Des mots sévères s’élançaient à l’encontre des garçons.  Comme Moïse, qui a perdu son sang-froid avec les enfants d'Israël, il a perdu son sang-froid devant ses élèves. </a:t>
            </a:r>
            <a:endParaRPr lang="fr-FR" sz="32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50166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iterate type="lt">
                                    <p:tmPct val="10000"/>
                                  </p:iterate>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2672" y="303640"/>
            <a:ext cx="11524527" cy="5834546"/>
          </a:xfrm>
          <a:prstGeom prst="rect">
            <a:avLst/>
          </a:prstGeom>
        </p:spPr>
        <p:txBody>
          <a:bodyPr wrap="square">
            <a:spAutoFit/>
          </a:bodyPr>
          <a:lstStyle/>
          <a:p>
            <a:pPr indent="-6350" algn="just">
              <a:lnSpc>
                <a:spcPct val="106000"/>
              </a:lnSpc>
              <a:spcAft>
                <a:spcPts val="0"/>
              </a:spcAft>
            </a:pPr>
            <a:r>
              <a:rPr lang="fr-FR" sz="2400" dirty="0">
                <a:solidFill>
                  <a:schemeClr val="tx2"/>
                </a:solidFill>
                <a:latin typeface="Calibri" panose="020F0502020204030204" pitchFamily="34" charset="0"/>
                <a:ea typeface="Arial" panose="020B0604020202020204" pitchFamily="34" charset="0"/>
                <a:cs typeface="Calibri" panose="020F0502020204030204" pitchFamily="34" charset="0"/>
              </a:rPr>
              <a:t>En courant dans un bureau voisin, Monsieur G. s'écria à Dieu : « J'ai tout fait échouer, Seigneur ! Je ne peux plus enseigner ! » Tranquillement, la tendre miséricorde et la compassion de Jésus réconfortaient son cœur, apportant la repentance. « Plusieurs personnes, réellement consciencieuses et désireuses de vivre pour Dieu, sont trop souvent amenées par l’ennemi à s’arrêter sur leurs fautes et leurs faiblesses ; en les séparant ainsi du Christ, il espère remporter la victoire.... Reposez-vous en Dieu ; il est à même de garder le dépôt que vous lui avez confié. Si vous voulez vous remettre entre ses mains, il vous rendra plus que vainqueur par celui qui vous a aimé ». (Vers Jésus, pp.111, 112). </a:t>
            </a:r>
            <a:endParaRPr lang="fr-FR" sz="2800" dirty="0">
              <a:solidFill>
                <a:schemeClr val="tx2"/>
              </a:solidFill>
              <a:latin typeface="Calibri" panose="020F0502020204030204" pitchFamily="34" charset="0"/>
              <a:ea typeface="Calibri" panose="020F0502020204030204" pitchFamily="34" charset="0"/>
              <a:cs typeface="Times New Roman" panose="02020603050405020304" pitchFamily="18" charset="0"/>
            </a:endParaRPr>
          </a:p>
          <a:p>
            <a:pPr indent="-6350" algn="just">
              <a:lnSpc>
                <a:spcPct val="106000"/>
              </a:lnSpc>
              <a:spcAft>
                <a:spcPts val="0"/>
              </a:spcAft>
            </a:pPr>
            <a:r>
              <a:rPr lang="fr-FR" sz="1600" dirty="0">
                <a:solidFill>
                  <a:schemeClr val="tx2"/>
                </a:solidFill>
                <a:latin typeface="Calibri" panose="020F0502020204030204" pitchFamily="34" charset="0"/>
                <a:ea typeface="Arial" panose="020B0604020202020204" pitchFamily="34" charset="0"/>
                <a:cs typeface="Calibri" panose="020F0502020204030204" pitchFamily="34" charset="0"/>
              </a:rPr>
              <a:t> </a:t>
            </a:r>
            <a:endParaRPr lang="fr-FR" dirty="0">
              <a:solidFill>
                <a:schemeClr val="tx2"/>
              </a:solidFill>
              <a:latin typeface="Calibri" panose="020F0502020204030204" pitchFamily="34" charset="0"/>
              <a:ea typeface="Calibri" panose="020F0502020204030204" pitchFamily="34" charset="0"/>
              <a:cs typeface="Times New Roman" panose="02020603050405020304" pitchFamily="18" charset="0"/>
            </a:endParaRPr>
          </a:p>
          <a:p>
            <a:pPr indent="-6350" algn="just">
              <a:lnSpc>
                <a:spcPct val="106000"/>
              </a:lnSpc>
              <a:spcAft>
                <a:spcPts val="0"/>
              </a:spcAft>
            </a:pPr>
            <a:r>
              <a:rPr lang="fr-FR" sz="2400" dirty="0">
                <a:solidFill>
                  <a:schemeClr val="tx2"/>
                </a:solidFill>
                <a:latin typeface="Calibri" panose="020F0502020204030204" pitchFamily="34" charset="0"/>
                <a:ea typeface="Arial" panose="020B0604020202020204" pitchFamily="34" charset="0"/>
                <a:cs typeface="Calibri" panose="020F0502020204030204" pitchFamily="34" charset="0"/>
              </a:rPr>
              <a:t>Pendant qu'il priait, la pensée lui vint : « Tu ne peux pas rester dans ce bureau toute la journée ; tu dois aller dire à ces garçons que tu M'as mal représenté par ton attitude ». Humblement, il revint vers les garçons, qui se tenaient dehors et leur exprima ses remords pour son accès de colère. « Je ne vous ai pas représenté Jésus aujourd'hui, et j’en suis désolé », s'excusa-t-il. Les garçons ont essayé de le réconforter en lui disant : « C'est bon ! Tout le monde fait des erreurs. Ce n’est pas grave ! »  </a:t>
            </a:r>
            <a:endParaRPr lang="fr-FR" sz="2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53813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iterate type="wd">
                                    <p:tmPct val="10000"/>
                                  </p:iterate>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4500"/>
                            </p:stCondLst>
                            <p:childTnLst>
                              <p:par>
                                <p:cTn id="11" presetID="42" presetClass="entr" presetSubtype="0" fill="hold" nodeType="afterEffect">
                                  <p:stCondLst>
                                    <p:cond delay="0"/>
                                  </p:stCondLst>
                                  <p:iterate type="lt">
                                    <p:tmPct val="10000"/>
                                  </p:iterate>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1000"/>
                                        <p:tgtEl>
                                          <p:spTgt spid="2">
                                            <p:txEl>
                                              <p:pRg st="2" end="2"/>
                                            </p:txEl>
                                          </p:spTgt>
                                        </p:tgtEl>
                                      </p:cBhvr>
                                    </p:animEffect>
                                    <p:anim calcmode="lin" valueType="num">
                                      <p:cBhvr>
                                        <p:cTn id="14"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32120" y="358816"/>
            <a:ext cx="5957105" cy="6943824"/>
          </a:xfrm>
          <a:prstGeom prst="rect">
            <a:avLst/>
          </a:prstGeom>
        </p:spPr>
        <p:txBody>
          <a:bodyPr wrap="square">
            <a:spAutoFit/>
          </a:bodyPr>
          <a:lstStyle/>
          <a:p>
            <a:pPr indent="-6350" algn="just">
              <a:lnSpc>
                <a:spcPct val="106000"/>
              </a:lnSpc>
              <a:spcAft>
                <a:spcPts val="0"/>
              </a:spcAft>
            </a:pPr>
            <a:r>
              <a:rPr lang="fr-FR" sz="2400" dirty="0">
                <a:solidFill>
                  <a:schemeClr val="tx2"/>
                </a:solidFill>
                <a:latin typeface="Calibri" panose="020F0502020204030204" pitchFamily="34" charset="0"/>
                <a:ea typeface="Arial" panose="020B0604020202020204" pitchFamily="34" charset="0"/>
                <a:cs typeface="Calibri" panose="020F0502020204030204" pitchFamily="34" charset="0"/>
              </a:rPr>
              <a:t>L’heure de cours suivante pour Monsieur G. ce jour-là était un cours de Bible. Il avait demandé à ses élèves de lire le cinquième chapitre de Vers Jésus, « La croissance en Jésus-Christ », et d'écrire une pensée qui les interpelait. Lorsqu'il est entré dans sa classe, il ne se sentait pas émotionnellement prêt à enseigner.</a:t>
            </a:r>
            <a:br>
              <a:rPr lang="fr-FR" sz="2400" dirty="0">
                <a:solidFill>
                  <a:schemeClr val="tx2"/>
                </a:solidFill>
                <a:latin typeface="Calibri" panose="020F0502020204030204" pitchFamily="34" charset="0"/>
                <a:ea typeface="Arial" panose="020B0604020202020204" pitchFamily="34" charset="0"/>
                <a:cs typeface="Calibri" panose="020F0502020204030204" pitchFamily="34" charset="0"/>
              </a:rPr>
            </a:br>
            <a:r>
              <a:rPr lang="fr-FR" sz="2400" dirty="0">
                <a:solidFill>
                  <a:schemeClr val="tx2"/>
                </a:solidFill>
                <a:latin typeface="Calibri" panose="020F0502020204030204" pitchFamily="34" charset="0"/>
                <a:ea typeface="Arial" panose="020B0604020202020204" pitchFamily="34" charset="0"/>
                <a:cs typeface="Calibri" panose="020F0502020204030204" pitchFamily="34" charset="0"/>
              </a:rPr>
              <a:t>Les élèves sont entrés et ont pris place, et l'une des filles a posé son devoir sur son bureau. Monsieur G. a jeté un coup d'œil vers le bas, ses yeux se sont arrêtés sur une phrase : « Votre espérance ne repose pas sur vous-même, mais sur Jésus-Christ. » (Vers Jésus, p. 109). Cette phrase était exactement ce dont il avait besoin.  </a:t>
            </a:r>
            <a:endParaRPr lang="fr-FR" sz="2400" dirty="0">
              <a:solidFill>
                <a:schemeClr val="tx2"/>
              </a:solidFill>
              <a:latin typeface="Calibri" panose="020F0502020204030204" pitchFamily="34" charset="0"/>
              <a:ea typeface="Calibri" panose="020F0502020204030204" pitchFamily="34" charset="0"/>
              <a:cs typeface="Times New Roman" panose="02020603050405020304" pitchFamily="18" charset="0"/>
            </a:endParaRPr>
          </a:p>
          <a:p>
            <a:pPr indent="-6350" algn="just">
              <a:lnSpc>
                <a:spcPct val="106000"/>
              </a:lnSpc>
              <a:spcAft>
                <a:spcPts val="0"/>
              </a:spcAft>
            </a:pPr>
            <a:r>
              <a:rPr lang="fr-FR" dirty="0">
                <a:latin typeface="Calibri" panose="020F0502020204030204" pitchFamily="34" charset="0"/>
                <a:ea typeface="Arial" panose="020B0604020202020204" pitchFamily="34" charset="0"/>
                <a:cs typeface="Calibri" panose="020F0502020204030204" pitchFamily="34" charset="0"/>
              </a:rPr>
              <a:t> </a:t>
            </a:r>
            <a:endParaRPr lang="fr-FR" sz="2000" dirty="0">
              <a:latin typeface="Calibri" panose="020F0502020204030204" pitchFamily="34" charset="0"/>
              <a:ea typeface="Calibri" panose="020F0502020204030204" pitchFamily="34" charset="0"/>
              <a:cs typeface="Times New Roman" panose="02020603050405020304" pitchFamily="18" charset="0"/>
            </a:endParaRPr>
          </a:p>
          <a:p>
            <a:pPr indent="-6350" algn="just">
              <a:lnSpc>
                <a:spcPct val="106000"/>
              </a:lnSpc>
              <a:spcAft>
                <a:spcPts val="0"/>
              </a:spcAft>
            </a:pPr>
            <a:r>
              <a:rPr lang="fr-FR" dirty="0">
                <a:latin typeface="Calibri" panose="020F0502020204030204" pitchFamily="34" charset="0"/>
                <a:ea typeface="Arial" panose="020B0604020202020204" pitchFamily="34" charset="0"/>
                <a:cs typeface="Calibri" panose="020F0502020204030204" pitchFamily="34" charset="0"/>
              </a:rPr>
              <a:t> </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ZoneTexte 6"/>
          <p:cNvSpPr txBox="1"/>
          <p:nvPr/>
        </p:nvSpPr>
        <p:spPr>
          <a:xfrm>
            <a:off x="6643868" y="706057"/>
            <a:ext cx="4965540" cy="5573577"/>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indent="-6350" algn="just">
              <a:lnSpc>
                <a:spcPct val="106000"/>
              </a:lnSpc>
              <a:spcAft>
                <a:spcPts val="0"/>
              </a:spcAft>
            </a:pPr>
            <a:r>
              <a:rPr lang="fr-FR" sz="2400" b="1" dirty="0">
                <a:solidFill>
                  <a:schemeClr val="bg1"/>
                </a:solidFill>
                <a:latin typeface="Calibri" panose="020F0502020204030204" pitchFamily="34" charset="0"/>
                <a:ea typeface="Arial" panose="020B0604020202020204" pitchFamily="34" charset="0"/>
                <a:cs typeface="Calibri" panose="020F0502020204030204" pitchFamily="34" charset="0"/>
              </a:rPr>
              <a:t>Des années plus tard, il a reçu une lettre d'un de ces garçons. « Je sais que vous n'étiez pas fier de vos actions ce jour-là en classe de menuiserie. Mais je veux que vous sachiez que votre exemple d'humilité et vos regrets, en vous excusant auprès de nous, m’a profondément touché . Maintenant que je suis père, j'ai dû demander à plusieurs reprises à mes enfants de me pardonner quand j'ai échoué, et grâce à votre exemple, j'ai pu devenir un meilleur père. »  </a:t>
            </a:r>
            <a:endParaRPr lang="fr-FR" sz="2400" b="1"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33202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withEffect">
                                  <p:stCondLst>
                                    <p:cond delay="0"/>
                                  </p:stCondLst>
                                  <p:iterate type="wd">
                                    <p:tmPct val="10000"/>
                                  </p:iterate>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6">
                                            <p:txEl>
                                              <p:pRg st="0" end="0"/>
                                            </p:txEl>
                                          </p:spTgt>
                                        </p:tgtEl>
                                        <p:attrNameLst>
                                          <p:attrName>ppt_y</p:attrName>
                                        </p:attrNameLst>
                                      </p:cBhvr>
                                      <p:tavLst>
                                        <p:tav tm="0">
                                          <p:val>
                                            <p:strVal val="#ppt_y-.03"/>
                                          </p:val>
                                        </p:tav>
                                        <p:tav tm="100000">
                                          <p:val>
                                            <p:strVal val="#ppt_y"/>
                                          </p:val>
                                        </p:tav>
                                      </p:tavLst>
                                    </p:anim>
                                  </p:childTnLst>
                                </p:cTn>
                              </p:par>
                              <p:par>
                                <p:cTn id="11" presetID="21" presetClass="entr" presetSubtype="1" fill="hold" nodeType="withEffect">
                                  <p:stCondLst>
                                    <p:cond delay="0"/>
                                  </p:stCondLst>
                                  <p:iterate type="lt">
                                    <p:tmPct val="10000"/>
                                  </p:iterate>
                                  <p:childTnLst>
                                    <p:set>
                                      <p:cBhvr>
                                        <p:cTn id="12" dur="1" fill="hold">
                                          <p:stCondLst>
                                            <p:cond delay="0"/>
                                          </p:stCondLst>
                                        </p:cTn>
                                        <p:tgtEl>
                                          <p:spTgt spid="7">
                                            <p:txEl>
                                              <p:pRg st="0" end="0"/>
                                            </p:txEl>
                                          </p:spTgt>
                                        </p:tgtEl>
                                        <p:attrNameLst>
                                          <p:attrName>style.visibility</p:attrName>
                                        </p:attrNameLst>
                                      </p:cBhvr>
                                      <p:to>
                                        <p:strVal val="visible"/>
                                      </p:to>
                                    </p:set>
                                    <p:animEffect transition="in" filter="wheel(1)">
                                      <p:cBhvr>
                                        <p:cTn id="13" dur="2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597308" y="2095019"/>
            <a:ext cx="8935654" cy="3139321"/>
          </a:xfrm>
          <a:prstGeom prst="rect">
            <a:avLst/>
          </a:prstGeom>
          <a:noFill/>
        </p:spPr>
        <p:txBody>
          <a:bodyPr wrap="square" rtlCol="0">
            <a:spAutoFit/>
          </a:bodyPr>
          <a:lstStyle/>
          <a:p>
            <a:pPr algn="just"/>
            <a:r>
              <a:rPr lang="fr-FR" sz="3300" b="1" dirty="0">
                <a:solidFill>
                  <a:schemeClr val="accent1">
                    <a:lumMod val="75000"/>
                  </a:schemeClr>
                </a:solidFill>
              </a:rPr>
              <a:t>Après la lecture de l’histoire, échangez ensemble sur les attitudes de Monsieur G.</a:t>
            </a:r>
          </a:p>
          <a:p>
            <a:pPr algn="just"/>
            <a:endParaRPr lang="fr-FR" sz="3300" b="1" dirty="0">
              <a:solidFill>
                <a:schemeClr val="accent1">
                  <a:lumMod val="75000"/>
                </a:schemeClr>
              </a:solidFill>
            </a:endParaRPr>
          </a:p>
          <a:p>
            <a:pPr algn="just"/>
            <a:r>
              <a:rPr lang="fr-FR" sz="3300" b="1">
                <a:solidFill>
                  <a:schemeClr val="accent1">
                    <a:lumMod val="75000"/>
                  </a:schemeClr>
                </a:solidFill>
              </a:rPr>
              <a:t>Ensuite demandez </a:t>
            </a:r>
            <a:r>
              <a:rPr lang="fr-FR" sz="3300" b="1" dirty="0">
                <a:solidFill>
                  <a:schemeClr val="accent1">
                    <a:lumMod val="75000"/>
                  </a:schemeClr>
                </a:solidFill>
              </a:rPr>
              <a:t>à Jésus de vous aider à </a:t>
            </a:r>
            <a:r>
              <a:rPr lang="fr-FR" sz="3300" b="1">
                <a:solidFill>
                  <a:schemeClr val="accent1">
                    <a:lumMod val="75000"/>
                  </a:schemeClr>
                </a:solidFill>
              </a:rPr>
              <a:t>vous excuser </a:t>
            </a:r>
            <a:r>
              <a:rPr lang="fr-FR" sz="3300" b="1" dirty="0">
                <a:solidFill>
                  <a:schemeClr val="accent1">
                    <a:lumMod val="75000"/>
                  </a:schemeClr>
                </a:solidFill>
              </a:rPr>
              <a:t>envers une personne avec laquelle vous n’avez pas été très sympa.</a:t>
            </a:r>
          </a:p>
        </p:txBody>
      </p:sp>
    </p:spTree>
    <p:extLst>
      <p:ext uri="{BB962C8B-B14F-4D97-AF65-F5344CB8AC3E}">
        <p14:creationId xmlns:p14="http://schemas.microsoft.com/office/powerpoint/2010/main" val="2396884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withEffect">
                                  <p:stCondLst>
                                    <p:cond delay="0"/>
                                  </p:stCondLst>
                                  <p:iterate type="wd">
                                    <p:tmPct val="10000"/>
                                  </p:iterate>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4">
                                            <p:txEl>
                                              <p:pRg st="0" end="0"/>
                                            </p:txEl>
                                          </p:spTgt>
                                        </p:tgtEl>
                                      </p:cBhvr>
                                    </p:animEffect>
                                  </p:childTnLst>
                                </p:cTn>
                              </p:par>
                              <p:par>
                                <p:cTn id="10" presetID="55" presetClass="entr" presetSubtype="0" fill="hold" nodeType="withEffect">
                                  <p:stCondLst>
                                    <p:cond delay="0"/>
                                  </p:stCondLst>
                                  <p:iterate type="lt">
                                    <p:tmPct val="10000"/>
                                  </p:iterate>
                                  <p:childTnLst>
                                    <p:set>
                                      <p:cBhvr>
                                        <p:cTn id="11" dur="1" fill="hold">
                                          <p:stCondLst>
                                            <p:cond delay="0"/>
                                          </p:stCondLst>
                                        </p:cTn>
                                        <p:tgtEl>
                                          <p:spTgt spid="4">
                                            <p:txEl>
                                              <p:pRg st="2" end="2"/>
                                            </p:txEl>
                                          </p:spTgt>
                                        </p:tgtEl>
                                        <p:attrNameLst>
                                          <p:attrName>style.visibility</p:attrName>
                                        </p:attrNameLst>
                                      </p:cBhvr>
                                      <p:to>
                                        <p:strVal val="visible"/>
                                      </p:to>
                                    </p:set>
                                    <p:anim calcmode="lin" valueType="num">
                                      <p:cBhvr>
                                        <p:cTn id="12" dur="1000" fill="hold"/>
                                        <p:tgtEl>
                                          <p:spTgt spid="4">
                                            <p:txEl>
                                              <p:pRg st="2" end="2"/>
                                            </p:txEl>
                                          </p:spTgt>
                                        </p:tgtEl>
                                        <p:attrNameLst>
                                          <p:attrName>ppt_w</p:attrName>
                                        </p:attrNameLst>
                                      </p:cBhvr>
                                      <p:tavLst>
                                        <p:tav tm="0">
                                          <p:val>
                                            <p:strVal val="#ppt_w*0.70"/>
                                          </p:val>
                                        </p:tav>
                                        <p:tav tm="100000">
                                          <p:val>
                                            <p:strVal val="#ppt_w"/>
                                          </p:val>
                                        </p:tav>
                                      </p:tavLst>
                                    </p:anim>
                                    <p:anim calcmode="lin" valueType="num">
                                      <p:cBhvr>
                                        <p:cTn id="13" dur="1000" fill="hold"/>
                                        <p:tgtEl>
                                          <p:spTgt spid="4">
                                            <p:txEl>
                                              <p:pRg st="2" end="2"/>
                                            </p:txEl>
                                          </p:spTgt>
                                        </p:tgtEl>
                                        <p:attrNameLst>
                                          <p:attrName>ppt_h</p:attrName>
                                        </p:attrNameLst>
                                      </p:cBhvr>
                                      <p:tavLst>
                                        <p:tav tm="0">
                                          <p:val>
                                            <p:strVal val="#ppt_h"/>
                                          </p:val>
                                        </p:tav>
                                        <p:tav tm="100000">
                                          <p:val>
                                            <p:strVal val="#ppt_h"/>
                                          </p:val>
                                        </p:tav>
                                      </p:tavLst>
                                    </p:anim>
                                    <p:animEffect transition="in" filter="fade">
                                      <p:cBhvr>
                                        <p:cTn id="14" dur="1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Savon</Template>
  <TotalTime>64</TotalTime>
  <Words>361</Words>
  <Application>Microsoft Office PowerPoint</Application>
  <PresentationFormat>Grand écran</PresentationFormat>
  <Paragraphs>19</Paragraphs>
  <Slides>6</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6</vt:i4>
      </vt:variant>
    </vt:vector>
  </HeadingPairs>
  <TitlesOfParts>
    <vt:vector size="10" baseType="lpstr">
      <vt:lpstr>Calibri</vt:lpstr>
      <vt:lpstr>Century Gothic</vt:lpstr>
      <vt:lpstr>Garamond</vt:lpstr>
      <vt:lpstr>Savon</vt:lpstr>
      <vt:lpstr>Présentation PowerPoint</vt:lpstr>
      <vt:lpstr>Présentation PowerPoint</vt:lpstr>
      <vt:lpstr>Présentation PowerPoint</vt:lpstr>
      <vt:lpstr>Présentation PowerPoint</vt:lpstr>
      <vt:lpstr>Présentation PowerPoint</vt:lpstr>
      <vt:lpstr>Présentation PowerPoint</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TONIOLO Françoise</dc:creator>
  <cp:lastModifiedBy>Laetitia TONIOLO</cp:lastModifiedBy>
  <cp:revision>8</cp:revision>
  <dcterms:created xsi:type="dcterms:W3CDTF">2019-01-14T15:26:26Z</dcterms:created>
  <dcterms:modified xsi:type="dcterms:W3CDTF">2019-01-14T19:48:48Z</dcterms:modified>
</cp:coreProperties>
</file>