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57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F57E-3A31-4084-906F-FC08532A4A07}" type="datetimeFigureOut">
              <a:rPr lang="fr-FR" smtClean="0"/>
              <a:t>16/11/2018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101A-642A-4940-8064-3947E04B6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58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F57E-3A31-4084-906F-FC08532A4A07}" type="datetimeFigureOut">
              <a:rPr lang="fr-FR" smtClean="0"/>
              <a:t>16/11/2018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101A-642A-4940-8064-3947E04B6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295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F57E-3A31-4084-906F-FC08532A4A07}" type="datetimeFigureOut">
              <a:rPr lang="fr-FR" smtClean="0"/>
              <a:t>16/11/2018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101A-642A-4940-8064-3947E04B6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204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F57E-3A31-4084-906F-FC08532A4A07}" type="datetimeFigureOut">
              <a:rPr lang="fr-FR" smtClean="0"/>
              <a:t>16/11/2018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101A-642A-4940-8064-3947E04B6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89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F57E-3A31-4084-906F-FC08532A4A07}" type="datetimeFigureOut">
              <a:rPr lang="fr-FR" smtClean="0"/>
              <a:t>16/11/2018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101A-642A-4940-8064-3947E04B6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56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F57E-3A31-4084-906F-FC08532A4A07}" type="datetimeFigureOut">
              <a:rPr lang="fr-FR" smtClean="0"/>
              <a:t>16/11/2018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101A-642A-4940-8064-3947E04B6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89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F57E-3A31-4084-906F-FC08532A4A07}" type="datetimeFigureOut">
              <a:rPr lang="fr-FR" smtClean="0"/>
              <a:t>16/11/2018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101A-642A-4940-8064-3947E04B6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9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F57E-3A31-4084-906F-FC08532A4A07}" type="datetimeFigureOut">
              <a:rPr lang="fr-FR" smtClean="0"/>
              <a:t>16/11/2018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101A-642A-4940-8064-3947E04B6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25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F57E-3A31-4084-906F-FC08532A4A07}" type="datetimeFigureOut">
              <a:rPr lang="fr-FR" smtClean="0"/>
              <a:t>16/11/2018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101A-642A-4940-8064-3947E04B6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56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F57E-3A31-4084-906F-FC08532A4A07}" type="datetimeFigureOut">
              <a:rPr lang="fr-FR" smtClean="0"/>
              <a:t>16/11/2018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101A-642A-4940-8064-3947E04B6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9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F57E-3A31-4084-906F-FC08532A4A07}" type="datetimeFigureOut">
              <a:rPr lang="fr-FR" smtClean="0"/>
              <a:t>16/11/2018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101A-642A-4940-8064-3947E04B6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01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3F57E-3A31-4084-906F-FC08532A4A07}" type="datetimeFigureOut">
              <a:rPr lang="fr-FR" smtClean="0"/>
              <a:t>16/11/2018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8101A-642A-4940-8064-3947E04B68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43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eep - 43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6477" y="171894"/>
            <a:ext cx="629264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Harrington" panose="04040505050A02020702" pitchFamily="82" charset="0"/>
              </a:rPr>
              <a:t>Vis-le</a:t>
            </a:r>
          </a:p>
          <a:p>
            <a:r>
              <a:rPr lang="fr-FR" sz="3600" b="1" dirty="0">
                <a:solidFill>
                  <a:srgbClr val="002060"/>
                </a:solidFill>
                <a:latin typeface="Harrington" panose="04040505050A02020702" pitchFamily="82" charset="0"/>
              </a:rPr>
              <a:t>	 Le pasteur, un berger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0368" y="1659285"/>
            <a:ext cx="7589926" cy="29238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4000" b="1" i="1" dirty="0">
                <a:solidFill>
                  <a:srgbClr val="002060"/>
                </a:solidFill>
                <a:latin typeface="Harrington" panose="04040505050A02020702" pitchFamily="82" charset="0"/>
              </a:rPr>
              <a:t>« …Votre foi en Dieu s’est fait connaître en tout lieu, à tel point que nous n’ avons pas besoin d’en dire quoi que ce soit» </a:t>
            </a:r>
          </a:p>
          <a:p>
            <a:pPr algn="ctr"/>
            <a:r>
              <a:rPr lang="fr-FR" sz="2400" i="1" dirty="0">
                <a:solidFill>
                  <a:srgbClr val="002060"/>
                </a:solidFill>
              </a:rPr>
              <a:t>1 Thessaloniciens 1 : 8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15637" y="3316173"/>
            <a:ext cx="1207382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02060"/>
                </a:solidFill>
                <a:latin typeface="Harrington" panose="04040505050A02020702" pitchFamily="82" charset="0"/>
              </a:rPr>
              <a:t>Jour 7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75" y="3900948"/>
            <a:ext cx="27527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7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936" r="-1011"/>
          <a:stretch/>
        </p:blipFill>
        <p:spPr>
          <a:xfrm>
            <a:off x="-1" y="0"/>
            <a:ext cx="12461342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1057" y="629264"/>
            <a:ext cx="11774130" cy="6001643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1001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tx1"/>
                </a:solidFill>
              </a:rPr>
              <a:t>Sais-tu en quoi consiste </a:t>
            </a:r>
            <a:r>
              <a:rPr lang="fr-FR" sz="2800" b="1" dirty="0"/>
              <a:t>le travail du pasteur à l’église ?</a:t>
            </a:r>
          </a:p>
          <a:p>
            <a:endParaRPr lang="fr-FR" sz="2800" b="1" dirty="0"/>
          </a:p>
          <a:p>
            <a:r>
              <a:rPr lang="fr-FR" sz="2800" b="1" dirty="0"/>
              <a:t>	Et bien, « l’œuvre du pasteur est de préparer, d’éduquer, d’enseigner, de 	sensibiliser, 	d’organiser, d’inspirer et d’équiper les membres d’église à 	accomplir leur responsabilité »</a:t>
            </a:r>
          </a:p>
          <a:p>
            <a:endParaRPr lang="fr-FR" sz="2800" dirty="0"/>
          </a:p>
          <a:p>
            <a:r>
              <a:rPr lang="fr-FR" sz="2800" dirty="0"/>
              <a:t>	</a:t>
            </a:r>
            <a:r>
              <a:rPr lang="fr-FR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 pasteur est comme un berger qui prend soin de son troupeau.</a:t>
            </a:r>
          </a:p>
          <a:p>
            <a:endParaRPr lang="fr-FR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lang="fr-FR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fr-FR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Mais dis-moi, sais-tu qui est notre Berger à tous ? </a:t>
            </a:r>
            <a:r>
              <a:rPr lang="fr-F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(complète le mot)</a:t>
            </a:r>
          </a:p>
          <a:p>
            <a:endParaRPr lang="fr-FR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fr-FR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	-	S	-	-</a:t>
            </a:r>
          </a:p>
        </p:txBody>
      </p:sp>
    </p:spTree>
    <p:extLst>
      <p:ext uri="{BB962C8B-B14F-4D97-AF65-F5344CB8AC3E}">
        <p14:creationId xmlns:p14="http://schemas.microsoft.com/office/powerpoint/2010/main" val="3930038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464" y="302794"/>
            <a:ext cx="11621729" cy="67403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fr-FR" sz="3600" b="1"/>
          </a:p>
          <a:p>
            <a:pPr algn="just"/>
            <a:r>
              <a:rPr lang="fr-FR" sz="3600" b="1"/>
              <a:t>L’exemple </a:t>
            </a:r>
            <a:r>
              <a:rPr lang="fr-FR" sz="3600" b="1" dirty="0"/>
              <a:t>de Thessalonique montre comment Paul organisa des églises, prenant des nouvelles des communautés, les encadrant et s’assurant de leur croissance spirituelle.</a:t>
            </a:r>
          </a:p>
          <a:p>
            <a:pPr algn="just"/>
            <a:endParaRPr lang="fr-FR" sz="3600" b="1" dirty="0"/>
          </a:p>
          <a:p>
            <a:pPr algn="just"/>
            <a:r>
              <a:rPr lang="fr-FR" sz="3600" b="1" dirty="0"/>
              <a:t>Avec les personnes qui t’entoure échange sur :</a:t>
            </a:r>
          </a:p>
          <a:p>
            <a:pPr algn="just"/>
            <a:endParaRPr lang="fr-FR" sz="3600" b="1" dirty="0"/>
          </a:p>
          <a:p>
            <a:pPr marL="1714500" lvl="3" indent="-342900" algn="just">
              <a:buFont typeface="Courier New" panose="02070309020205020404" pitchFamily="49" charset="0"/>
              <a:buChar char="o"/>
            </a:pPr>
            <a:r>
              <a:rPr lang="fr-FR" sz="3600" b="1" dirty="0"/>
              <a:t>Pourquoi l’apôtre Paul prenait-il des nouvelles</a:t>
            </a:r>
          </a:p>
          <a:p>
            <a:pPr marL="1714500" lvl="3" indent="-342900" algn="just">
              <a:buFont typeface="Courier New" panose="02070309020205020404" pitchFamily="49" charset="0"/>
              <a:buChar char="o"/>
            </a:pPr>
            <a:r>
              <a:rPr lang="fr-FR" sz="3600" b="1" dirty="0"/>
              <a:t>Comment il pouvait encadrer une église</a:t>
            </a:r>
          </a:p>
          <a:p>
            <a:pPr marL="1714500" lvl="3" indent="-342900" algn="just">
              <a:buFont typeface="Courier New" panose="02070309020205020404" pitchFamily="49" charset="0"/>
              <a:buChar char="o"/>
            </a:pPr>
            <a:r>
              <a:rPr lang="fr-FR" sz="3600" b="1" dirty="0"/>
              <a:t>Que comprendre par croissance spirituelle</a:t>
            </a:r>
          </a:p>
          <a:p>
            <a:pPr algn="just"/>
            <a:r>
              <a:rPr lang="fr-FR" sz="2400" dirty="0"/>
              <a:t>	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1310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3712" y="-343360"/>
            <a:ext cx="6134100" cy="50673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" y="2342690"/>
            <a:ext cx="4762500" cy="4762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62" y="3810000"/>
            <a:ext cx="2286000" cy="304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3" t="-178" r="20194"/>
          <a:stretch/>
        </p:blipFill>
        <p:spPr>
          <a:xfrm>
            <a:off x="6720472" y="3810000"/>
            <a:ext cx="3033128" cy="304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55" y="2589881"/>
            <a:ext cx="3635015" cy="4268119"/>
          </a:xfrm>
          <a:prstGeom prst="rect">
            <a:avLst/>
          </a:prstGeom>
        </p:spPr>
      </p:pic>
      <p:sp>
        <p:nvSpPr>
          <p:cNvPr id="7" name="Forme en L 6"/>
          <p:cNvSpPr/>
          <p:nvPr/>
        </p:nvSpPr>
        <p:spPr>
          <a:xfrm>
            <a:off x="357248" y="196185"/>
            <a:ext cx="6337014" cy="2959509"/>
          </a:xfrm>
          <a:prstGeom prst="corner">
            <a:avLst>
              <a:gd name="adj1" fmla="val 53943"/>
              <a:gd name="adj2" fmla="val 18385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9724" y="209014"/>
            <a:ext cx="524059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Harrington" panose="04040505050A02020702" pitchFamily="82" charset="0"/>
              </a:rPr>
              <a:t>Mais toi </a:t>
            </a:r>
            <a:r>
              <a:rPr lang="fr-FR" sz="2400" b="1">
                <a:solidFill>
                  <a:schemeClr val="bg1"/>
                </a:solidFill>
                <a:latin typeface="Harrington" panose="04040505050A02020702" pitchFamily="82" charset="0"/>
              </a:rPr>
              <a:t>comment peux-tu </a:t>
            </a:r>
            <a:r>
              <a:rPr lang="fr-FR" sz="2400" b="1" dirty="0">
                <a:solidFill>
                  <a:schemeClr val="bg1"/>
                </a:solidFill>
                <a:latin typeface="Harrington" panose="04040505050A02020702" pitchFamily="82" charset="0"/>
              </a:rPr>
              <a:t>parler de Jésus à :</a:t>
            </a:r>
          </a:p>
          <a:p>
            <a:r>
              <a:rPr lang="fr-FR" sz="2400" dirty="0">
                <a:solidFill>
                  <a:schemeClr val="bg1"/>
                </a:solidFill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bg1"/>
                </a:solidFill>
              </a:rPr>
              <a:t>une amie timide ?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bg1"/>
                </a:solidFill>
              </a:rPr>
              <a:t>un copain triste ?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bg1"/>
                </a:solidFill>
              </a:rPr>
              <a:t>des amis(es) qui se disputent ?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bg1"/>
                </a:solidFill>
              </a:rPr>
              <a:t>une copine qui veut rester seule ?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bg1"/>
                </a:solidFill>
              </a:rPr>
              <a:t>en rendant service ?</a:t>
            </a:r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9334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103</Words>
  <Application>Microsoft Office PowerPoint</Application>
  <PresentationFormat>Grand écran</PresentationFormat>
  <Paragraphs>33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Courier New</vt:lpstr>
      <vt:lpstr>Harrington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Laetitia TONIOLO</cp:lastModifiedBy>
  <cp:revision>12</cp:revision>
  <dcterms:created xsi:type="dcterms:W3CDTF">2018-11-15T16:57:35Z</dcterms:created>
  <dcterms:modified xsi:type="dcterms:W3CDTF">2018-11-16T20:41:08Z</dcterms:modified>
</cp:coreProperties>
</file>