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131" autoAdjust="0"/>
    <p:restoredTop sz="94660"/>
  </p:normalViewPr>
  <p:slideViewPr>
    <p:cSldViewPr snapToGrid="0">
      <p:cViewPr varScale="1">
        <p:scale>
          <a:sx n="81" d="100"/>
          <a:sy n="81" d="100"/>
        </p:scale>
        <p:origin x="211" y="-115"/>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B48618B-9C3F-4840-88D6-5E7F209C00CC}" type="datetimeFigureOut">
              <a:rPr lang="fr-FR" smtClean="0"/>
              <a:t>15/09/2015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115BE1A-A01F-4647-B5F5-F05FB8BCFDF3}" type="slidenum">
              <a:rPr lang="fr-FR" smtClean="0"/>
              <a:t>‹N°›</a:t>
            </a:fld>
            <a:endParaRPr lang="fr-FR" dirty="0"/>
          </a:p>
        </p:txBody>
      </p:sp>
    </p:spTree>
    <p:extLst>
      <p:ext uri="{BB962C8B-B14F-4D97-AF65-F5344CB8AC3E}">
        <p14:creationId xmlns:p14="http://schemas.microsoft.com/office/powerpoint/2010/main" val="300275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B48618B-9C3F-4840-88D6-5E7F209C00CC}" type="datetimeFigureOut">
              <a:rPr lang="fr-FR" smtClean="0"/>
              <a:t>15/09/2015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115BE1A-A01F-4647-B5F5-F05FB8BCFDF3}" type="slidenum">
              <a:rPr lang="fr-FR" smtClean="0"/>
              <a:t>‹N°›</a:t>
            </a:fld>
            <a:endParaRPr lang="fr-FR" dirty="0"/>
          </a:p>
        </p:txBody>
      </p:sp>
    </p:spTree>
    <p:extLst>
      <p:ext uri="{BB962C8B-B14F-4D97-AF65-F5344CB8AC3E}">
        <p14:creationId xmlns:p14="http://schemas.microsoft.com/office/powerpoint/2010/main" val="1918768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B48618B-9C3F-4840-88D6-5E7F209C00CC}" type="datetimeFigureOut">
              <a:rPr lang="fr-FR" smtClean="0"/>
              <a:t>15/09/2015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115BE1A-A01F-4647-B5F5-F05FB8BCFDF3}" type="slidenum">
              <a:rPr lang="fr-FR" smtClean="0"/>
              <a:t>‹N°›</a:t>
            </a:fld>
            <a:endParaRPr lang="fr-FR"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047874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B48618B-9C3F-4840-88D6-5E7F209C00CC}" type="datetimeFigureOut">
              <a:rPr lang="fr-FR" smtClean="0"/>
              <a:t>15/09/2015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115BE1A-A01F-4647-B5F5-F05FB8BCFDF3}" type="slidenum">
              <a:rPr lang="fr-FR" smtClean="0"/>
              <a:t>‹N°›</a:t>
            </a:fld>
            <a:endParaRPr lang="fr-FR" dirty="0"/>
          </a:p>
        </p:txBody>
      </p:sp>
    </p:spTree>
    <p:extLst>
      <p:ext uri="{BB962C8B-B14F-4D97-AF65-F5344CB8AC3E}">
        <p14:creationId xmlns:p14="http://schemas.microsoft.com/office/powerpoint/2010/main" val="1347435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B48618B-9C3F-4840-88D6-5E7F209C00CC}" type="datetimeFigureOut">
              <a:rPr lang="fr-FR" smtClean="0"/>
              <a:t>15/09/2015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115BE1A-A01F-4647-B5F5-F05FB8BCFDF3}" type="slidenum">
              <a:rPr lang="fr-FR" smtClean="0"/>
              <a:t>‹N°›</a:t>
            </a:fld>
            <a:endParaRPr lang="fr-FR"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3933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B48618B-9C3F-4840-88D6-5E7F209C00CC}" type="datetimeFigureOut">
              <a:rPr lang="fr-FR" smtClean="0"/>
              <a:t>15/09/2015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115BE1A-A01F-4647-B5F5-F05FB8BCFDF3}" type="slidenum">
              <a:rPr lang="fr-FR" smtClean="0"/>
              <a:t>‹N°›</a:t>
            </a:fld>
            <a:endParaRPr lang="fr-FR" dirty="0"/>
          </a:p>
        </p:txBody>
      </p:sp>
    </p:spTree>
    <p:extLst>
      <p:ext uri="{BB962C8B-B14F-4D97-AF65-F5344CB8AC3E}">
        <p14:creationId xmlns:p14="http://schemas.microsoft.com/office/powerpoint/2010/main" val="2574233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B48618B-9C3F-4840-88D6-5E7F209C00CC}" type="datetimeFigureOut">
              <a:rPr lang="fr-FR" smtClean="0"/>
              <a:t>15/09/2015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115BE1A-A01F-4647-B5F5-F05FB8BCFDF3}" type="slidenum">
              <a:rPr lang="fr-FR" smtClean="0"/>
              <a:t>‹N°›</a:t>
            </a:fld>
            <a:endParaRPr lang="fr-FR" dirty="0"/>
          </a:p>
        </p:txBody>
      </p:sp>
    </p:spTree>
    <p:extLst>
      <p:ext uri="{BB962C8B-B14F-4D97-AF65-F5344CB8AC3E}">
        <p14:creationId xmlns:p14="http://schemas.microsoft.com/office/powerpoint/2010/main" val="2774615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B48618B-9C3F-4840-88D6-5E7F209C00CC}" type="datetimeFigureOut">
              <a:rPr lang="fr-FR" smtClean="0"/>
              <a:t>15/09/2015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115BE1A-A01F-4647-B5F5-F05FB8BCFDF3}" type="slidenum">
              <a:rPr lang="fr-FR" smtClean="0"/>
              <a:t>‹N°›</a:t>
            </a:fld>
            <a:endParaRPr lang="fr-FR" dirty="0"/>
          </a:p>
        </p:txBody>
      </p:sp>
    </p:spTree>
    <p:extLst>
      <p:ext uri="{BB962C8B-B14F-4D97-AF65-F5344CB8AC3E}">
        <p14:creationId xmlns:p14="http://schemas.microsoft.com/office/powerpoint/2010/main" val="147929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B48618B-9C3F-4840-88D6-5E7F209C00CC}" type="datetimeFigureOut">
              <a:rPr lang="fr-FR" smtClean="0"/>
              <a:t>15/09/2015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115BE1A-A01F-4647-B5F5-F05FB8BCFDF3}" type="slidenum">
              <a:rPr lang="fr-FR" smtClean="0"/>
              <a:t>‹N°›</a:t>
            </a:fld>
            <a:endParaRPr lang="fr-FR" dirty="0"/>
          </a:p>
        </p:txBody>
      </p:sp>
    </p:spTree>
    <p:extLst>
      <p:ext uri="{BB962C8B-B14F-4D97-AF65-F5344CB8AC3E}">
        <p14:creationId xmlns:p14="http://schemas.microsoft.com/office/powerpoint/2010/main" val="4073410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B48618B-9C3F-4840-88D6-5E7F209C00CC}" type="datetimeFigureOut">
              <a:rPr lang="fr-FR" smtClean="0"/>
              <a:t>15/09/2015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115BE1A-A01F-4647-B5F5-F05FB8BCFDF3}" type="slidenum">
              <a:rPr lang="fr-FR" smtClean="0"/>
              <a:t>‹N°›</a:t>
            </a:fld>
            <a:endParaRPr lang="fr-FR" dirty="0"/>
          </a:p>
        </p:txBody>
      </p:sp>
    </p:spTree>
    <p:extLst>
      <p:ext uri="{BB962C8B-B14F-4D97-AF65-F5344CB8AC3E}">
        <p14:creationId xmlns:p14="http://schemas.microsoft.com/office/powerpoint/2010/main" val="3189470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B48618B-9C3F-4840-88D6-5E7F209C00CC}" type="datetimeFigureOut">
              <a:rPr lang="fr-FR" smtClean="0"/>
              <a:t>15/09/2015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F115BE1A-A01F-4647-B5F5-F05FB8BCFDF3}" type="slidenum">
              <a:rPr lang="fr-FR" smtClean="0"/>
              <a:t>‹N°›</a:t>
            </a:fld>
            <a:endParaRPr lang="fr-FR" dirty="0"/>
          </a:p>
        </p:txBody>
      </p:sp>
    </p:spTree>
    <p:extLst>
      <p:ext uri="{BB962C8B-B14F-4D97-AF65-F5344CB8AC3E}">
        <p14:creationId xmlns:p14="http://schemas.microsoft.com/office/powerpoint/2010/main" val="117730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B48618B-9C3F-4840-88D6-5E7F209C00CC}" type="datetimeFigureOut">
              <a:rPr lang="fr-FR" smtClean="0"/>
              <a:t>15/09/2015</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F115BE1A-A01F-4647-B5F5-F05FB8BCFDF3}" type="slidenum">
              <a:rPr lang="fr-FR" smtClean="0"/>
              <a:t>‹N°›</a:t>
            </a:fld>
            <a:endParaRPr lang="fr-FR" dirty="0"/>
          </a:p>
        </p:txBody>
      </p:sp>
    </p:spTree>
    <p:extLst>
      <p:ext uri="{BB962C8B-B14F-4D97-AF65-F5344CB8AC3E}">
        <p14:creationId xmlns:p14="http://schemas.microsoft.com/office/powerpoint/2010/main" val="2250994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B48618B-9C3F-4840-88D6-5E7F209C00CC}" type="datetimeFigureOut">
              <a:rPr lang="fr-FR" smtClean="0"/>
              <a:t>15/09/2015</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F115BE1A-A01F-4647-B5F5-F05FB8BCFDF3}" type="slidenum">
              <a:rPr lang="fr-FR" smtClean="0"/>
              <a:t>‹N°›</a:t>
            </a:fld>
            <a:endParaRPr lang="fr-FR" dirty="0"/>
          </a:p>
        </p:txBody>
      </p:sp>
    </p:spTree>
    <p:extLst>
      <p:ext uri="{BB962C8B-B14F-4D97-AF65-F5344CB8AC3E}">
        <p14:creationId xmlns:p14="http://schemas.microsoft.com/office/powerpoint/2010/main" val="865303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48618B-9C3F-4840-88D6-5E7F209C00CC}" type="datetimeFigureOut">
              <a:rPr lang="fr-FR" smtClean="0"/>
              <a:t>15/09/2015</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F115BE1A-A01F-4647-B5F5-F05FB8BCFDF3}" type="slidenum">
              <a:rPr lang="fr-FR" smtClean="0"/>
              <a:t>‹N°›</a:t>
            </a:fld>
            <a:endParaRPr lang="fr-FR" dirty="0"/>
          </a:p>
        </p:txBody>
      </p:sp>
    </p:spTree>
    <p:extLst>
      <p:ext uri="{BB962C8B-B14F-4D97-AF65-F5344CB8AC3E}">
        <p14:creationId xmlns:p14="http://schemas.microsoft.com/office/powerpoint/2010/main" val="1707398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B48618B-9C3F-4840-88D6-5E7F209C00CC}" type="datetimeFigureOut">
              <a:rPr lang="fr-FR" smtClean="0"/>
              <a:t>15/09/2015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F115BE1A-A01F-4647-B5F5-F05FB8BCFDF3}" type="slidenum">
              <a:rPr lang="fr-FR" smtClean="0"/>
              <a:t>‹N°›</a:t>
            </a:fld>
            <a:endParaRPr lang="fr-FR" dirty="0"/>
          </a:p>
        </p:txBody>
      </p:sp>
    </p:spTree>
    <p:extLst>
      <p:ext uri="{BB962C8B-B14F-4D97-AF65-F5344CB8AC3E}">
        <p14:creationId xmlns:p14="http://schemas.microsoft.com/office/powerpoint/2010/main" val="2276525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B48618B-9C3F-4840-88D6-5E7F209C00CC}" type="datetimeFigureOut">
              <a:rPr lang="fr-FR" smtClean="0"/>
              <a:t>15/09/2015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F115BE1A-A01F-4647-B5F5-F05FB8BCFDF3}" type="slidenum">
              <a:rPr lang="fr-FR" smtClean="0"/>
              <a:t>‹N°›</a:t>
            </a:fld>
            <a:endParaRPr lang="fr-FR" dirty="0"/>
          </a:p>
        </p:txBody>
      </p:sp>
    </p:spTree>
    <p:extLst>
      <p:ext uri="{BB962C8B-B14F-4D97-AF65-F5344CB8AC3E}">
        <p14:creationId xmlns:p14="http://schemas.microsoft.com/office/powerpoint/2010/main" val="541648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B48618B-9C3F-4840-88D6-5E7F209C00CC}" type="datetimeFigureOut">
              <a:rPr lang="fr-FR" smtClean="0"/>
              <a:t>15/09/2015</a:t>
            </a:fld>
            <a:endParaRPr lang="fr-FR"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115BE1A-A01F-4647-B5F5-F05FB8BCFDF3}" type="slidenum">
              <a:rPr lang="fr-FR" smtClean="0"/>
              <a:t>‹N°›</a:t>
            </a:fld>
            <a:endParaRPr lang="fr-FR" dirty="0"/>
          </a:p>
        </p:txBody>
      </p:sp>
    </p:spTree>
    <p:extLst>
      <p:ext uri="{BB962C8B-B14F-4D97-AF65-F5344CB8AC3E}">
        <p14:creationId xmlns:p14="http://schemas.microsoft.com/office/powerpoint/2010/main" val="4111123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biblegateway.com/passage/?search=1+Rois+8:22-53&amp;version=BDS#ffr-BDS-8992a"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biblegateway.com/passage/?search=1+Rois+8:22-53&amp;version=BDS#ffr-BDS-8996b"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8869" y="144687"/>
            <a:ext cx="11586611" cy="7048083"/>
          </a:xfrm>
          <a:prstGeom prst="rect">
            <a:avLst/>
          </a:prstGeom>
        </p:spPr>
        <p:txBody>
          <a:bodyPr wrap="square">
            <a:spAutoFit/>
          </a:bodyPr>
          <a:lstStyle/>
          <a:p>
            <a:pPr algn="just"/>
            <a:r>
              <a:rPr lang="fr-FR" sz="4400" b="1" i="0" baseline="30000" dirty="0" smtClean="0">
                <a:solidFill>
                  <a:srgbClr val="000000"/>
                </a:solidFill>
                <a:effectLst/>
                <a:latin typeface="Arial" panose="020B0604020202020204" pitchFamily="34" charset="0"/>
              </a:rPr>
              <a:t>22 </a:t>
            </a:r>
            <a:r>
              <a:rPr lang="fr-FR" sz="4400" b="0" i="0" dirty="0" smtClean="0">
                <a:solidFill>
                  <a:srgbClr val="000000"/>
                </a:solidFill>
                <a:effectLst/>
                <a:latin typeface="Helvetica Neue"/>
              </a:rPr>
              <a:t>Puis Salomon se plaça devant l'autel de l'Eternel, en faisant face à toute l'assemblée d'Israël. Il leva les mains vers le ciel</a:t>
            </a:r>
          </a:p>
          <a:p>
            <a:pPr algn="just"/>
            <a:r>
              <a:rPr lang="fr-FR" sz="4400" b="1" i="0" baseline="30000" dirty="0" smtClean="0">
                <a:solidFill>
                  <a:srgbClr val="000000"/>
                </a:solidFill>
                <a:effectLst/>
                <a:latin typeface="Arial" panose="020B0604020202020204" pitchFamily="34" charset="0"/>
              </a:rPr>
              <a:t>23 </a:t>
            </a:r>
            <a:r>
              <a:rPr lang="fr-FR" sz="4400" b="0" i="0" dirty="0" smtClean="0">
                <a:solidFill>
                  <a:srgbClr val="000000"/>
                </a:solidFill>
                <a:effectLst/>
                <a:latin typeface="Helvetica Neue"/>
              </a:rPr>
              <a:t>et pria:</a:t>
            </a:r>
            <a:br>
              <a:rPr lang="fr-FR" sz="4400" b="0" i="0" dirty="0" smtClean="0">
                <a:solidFill>
                  <a:srgbClr val="000000"/>
                </a:solidFill>
                <a:effectLst/>
                <a:latin typeface="Helvetica Neue"/>
              </a:rPr>
            </a:br>
            <a:r>
              <a:rPr lang="fr-FR" sz="4400" b="0" i="0" dirty="0" smtClean="0">
                <a:solidFill>
                  <a:srgbClr val="000000"/>
                </a:solidFill>
                <a:effectLst/>
                <a:latin typeface="Courier New" panose="02070309020205020404" pitchFamily="49" charset="0"/>
              </a:rPr>
              <a:t>    </a:t>
            </a:r>
            <a:r>
              <a:rPr lang="fr-FR" sz="4400" b="0" i="0" dirty="0" smtClean="0">
                <a:solidFill>
                  <a:srgbClr val="000000"/>
                </a:solidFill>
                <a:effectLst/>
                <a:latin typeface="Helvetica Neue"/>
              </a:rPr>
              <a:t>---Eternel, Dieu d'Israël! Il n'y a pas de Dieu semblable à toi, ni là-haut dans le ciel, ni ici-bas sur la terre! Tu es fidèle à ton alliance et tu conserves ta bonté à tes serviteurs qui se conduisent selon ta volonté de tout leur cœur.</a:t>
            </a:r>
          </a:p>
          <a:p>
            <a:endParaRPr lang="fr-FR" b="1" i="0" baseline="30000" dirty="0" smtClean="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881893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413" y="160256"/>
            <a:ext cx="11915481" cy="6740307"/>
          </a:xfrm>
          <a:prstGeom prst="rect">
            <a:avLst/>
          </a:prstGeom>
        </p:spPr>
        <p:txBody>
          <a:bodyPr wrap="square">
            <a:spAutoFit/>
          </a:bodyPr>
          <a:lstStyle/>
          <a:p>
            <a:pPr algn="just"/>
            <a:r>
              <a:rPr lang="fr-FR" sz="3600" b="1" i="0" baseline="30000" dirty="0" smtClean="0">
                <a:solidFill>
                  <a:srgbClr val="000000"/>
                </a:solidFill>
                <a:effectLst/>
                <a:latin typeface="Arial" panose="020B0604020202020204" pitchFamily="34" charset="0"/>
              </a:rPr>
              <a:t>48 </a:t>
            </a:r>
            <a:r>
              <a:rPr lang="fr-FR" sz="3600" b="0" i="0" dirty="0" smtClean="0">
                <a:solidFill>
                  <a:srgbClr val="000000"/>
                </a:solidFill>
                <a:effectLst/>
                <a:latin typeface="Helvetica Neue"/>
              </a:rPr>
              <a:t>s'ils reviennent à toi de tout leur cœur et de tout leur être, dans le pays des ennemis qui les auront déportés, et s'ils te prient en se tournant vers le pays que tu as donné à leurs ancêtres, vers la ville que tu as choisie et vers le Temple que j'ai construit en ton honneur,</a:t>
            </a:r>
          </a:p>
          <a:p>
            <a:pPr algn="just"/>
            <a:r>
              <a:rPr lang="fr-FR" sz="3600" b="1" i="0" baseline="30000" dirty="0" smtClean="0">
                <a:solidFill>
                  <a:srgbClr val="000000"/>
                </a:solidFill>
                <a:effectLst/>
                <a:latin typeface="Arial" panose="020B0604020202020204" pitchFamily="34" charset="0"/>
              </a:rPr>
              <a:t>49 </a:t>
            </a:r>
            <a:r>
              <a:rPr lang="fr-FR" sz="3600" b="0" i="0" dirty="0" smtClean="0">
                <a:solidFill>
                  <a:srgbClr val="000000"/>
                </a:solidFill>
                <a:effectLst/>
                <a:latin typeface="Helvetica Neue"/>
              </a:rPr>
              <a:t>alors, depuis le ciel, la demeure où tu habites, veuille écouter leur prière et leur supplication et défendre leur cause!</a:t>
            </a:r>
          </a:p>
          <a:p>
            <a:pPr algn="just"/>
            <a:r>
              <a:rPr lang="fr-FR" sz="3600" b="1" i="0" baseline="30000" dirty="0" smtClean="0">
                <a:solidFill>
                  <a:srgbClr val="000000"/>
                </a:solidFill>
                <a:effectLst/>
                <a:latin typeface="Arial" panose="020B0604020202020204" pitchFamily="34" charset="0"/>
              </a:rPr>
              <a:t>50 </a:t>
            </a:r>
            <a:r>
              <a:rPr lang="fr-FR" sz="3600" b="0" i="0" dirty="0" smtClean="0">
                <a:solidFill>
                  <a:srgbClr val="000000"/>
                </a:solidFill>
                <a:effectLst/>
                <a:latin typeface="Helvetica Neue"/>
              </a:rPr>
              <a:t>Pardonne à ton peuple les péchés qu'il aura commis contre toi et toutes ses fautes contre toi! Inspire à leurs vainqueurs qui les retiennent captifs de la compassion pour eux, et qu'ils aient compassion d'eux.</a:t>
            </a:r>
            <a:endParaRPr lang="fr-FR" sz="3600" b="0" i="0" dirty="0" smtClean="0">
              <a:solidFill>
                <a:srgbClr val="000000"/>
              </a:solidFill>
              <a:effectLst/>
              <a:latin typeface="Helvetica Neue"/>
            </a:endParaRPr>
          </a:p>
        </p:txBody>
      </p:sp>
    </p:spTree>
    <p:extLst>
      <p:ext uri="{BB962C8B-B14F-4D97-AF65-F5344CB8AC3E}">
        <p14:creationId xmlns:p14="http://schemas.microsoft.com/office/powerpoint/2010/main" val="487888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2231" y="179109"/>
            <a:ext cx="11689237" cy="6186309"/>
          </a:xfrm>
          <a:prstGeom prst="rect">
            <a:avLst/>
          </a:prstGeom>
        </p:spPr>
        <p:txBody>
          <a:bodyPr wrap="square">
            <a:spAutoFit/>
          </a:bodyPr>
          <a:lstStyle/>
          <a:p>
            <a:pPr algn="just"/>
            <a:r>
              <a:rPr lang="fr-FR" sz="3600" b="1" i="0" baseline="30000" dirty="0" smtClean="0">
                <a:solidFill>
                  <a:srgbClr val="000000"/>
                </a:solidFill>
                <a:effectLst/>
                <a:latin typeface="Arial" panose="020B0604020202020204" pitchFamily="34" charset="0"/>
              </a:rPr>
              <a:t>51 </a:t>
            </a:r>
            <a:r>
              <a:rPr lang="fr-FR" sz="3600" b="0" i="0" dirty="0" smtClean="0">
                <a:solidFill>
                  <a:srgbClr val="000000"/>
                </a:solidFill>
                <a:effectLst/>
                <a:latin typeface="Helvetica Neue"/>
              </a:rPr>
              <a:t>En effet, Israël n'est-il pas ton peuple, celui qui t'appartient, depuis que tu l'as fait sortir d'Egypte, de cette fournaise à fondre le fer?</a:t>
            </a:r>
          </a:p>
          <a:p>
            <a:pPr algn="just"/>
            <a:r>
              <a:rPr lang="fr-FR" sz="3600" b="1" i="0" baseline="30000" dirty="0" smtClean="0">
                <a:solidFill>
                  <a:srgbClr val="000000"/>
                </a:solidFill>
                <a:effectLst/>
                <a:latin typeface="Arial" panose="020B0604020202020204" pitchFamily="34" charset="0"/>
              </a:rPr>
              <a:t>52 </a:t>
            </a:r>
            <a:r>
              <a:rPr lang="fr-FR" sz="3600" b="0" i="0" dirty="0" smtClean="0">
                <a:solidFill>
                  <a:srgbClr val="000000"/>
                </a:solidFill>
                <a:effectLst/>
                <a:latin typeface="Helvetica Neue"/>
              </a:rPr>
              <a:t>Veuille considérer favorablement la supplication de ton serviteur et celle de ton peuple Israël pour les exaucer chaque fois qu'ils te prieront.</a:t>
            </a:r>
          </a:p>
          <a:p>
            <a:pPr algn="just"/>
            <a:r>
              <a:rPr lang="fr-FR" sz="3600" b="1" i="0" baseline="30000" dirty="0" smtClean="0">
                <a:solidFill>
                  <a:srgbClr val="000000"/>
                </a:solidFill>
                <a:effectLst/>
                <a:latin typeface="Arial" panose="020B0604020202020204" pitchFamily="34" charset="0"/>
              </a:rPr>
              <a:t>53 </a:t>
            </a:r>
            <a:r>
              <a:rPr lang="fr-FR" sz="3600" b="0" i="0" dirty="0" smtClean="0">
                <a:solidFill>
                  <a:srgbClr val="000000"/>
                </a:solidFill>
                <a:effectLst/>
                <a:latin typeface="Helvetica Neue"/>
              </a:rPr>
              <a:t>Car c'est toi, ô Seigneur Eternel, qui as choisi ce peuple pour toi parmi tous les autres peuples de la terre pour en faire le peuple qui t'appartient, comme tu l'as déclaré par l'intermédiaire de ton serviteur Moïse quand tu as fait sortir nos ancêtres d'Egypte.</a:t>
            </a:r>
            <a:endParaRPr lang="fr-FR" sz="3600" b="0" i="0" dirty="0">
              <a:solidFill>
                <a:srgbClr val="000000"/>
              </a:solidFill>
              <a:effectLst/>
              <a:latin typeface="Helvetica Neue"/>
            </a:endParaRPr>
          </a:p>
        </p:txBody>
      </p:sp>
    </p:spTree>
    <p:extLst>
      <p:ext uri="{BB962C8B-B14F-4D97-AF65-F5344CB8AC3E}">
        <p14:creationId xmlns:p14="http://schemas.microsoft.com/office/powerpoint/2010/main" val="3641260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32545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144" y="0"/>
            <a:ext cx="12129856" cy="6247864"/>
          </a:xfrm>
          <a:prstGeom prst="rect">
            <a:avLst/>
          </a:prstGeom>
        </p:spPr>
        <p:txBody>
          <a:bodyPr wrap="square">
            <a:spAutoFit/>
          </a:bodyPr>
          <a:lstStyle/>
          <a:p>
            <a:pPr algn="just"/>
            <a:r>
              <a:rPr lang="fr-FR" sz="4000" b="1" i="0" baseline="30000" dirty="0" smtClean="0">
                <a:solidFill>
                  <a:srgbClr val="000000"/>
                </a:solidFill>
                <a:effectLst/>
                <a:latin typeface="Arial" panose="020B0604020202020204" pitchFamily="34" charset="0"/>
              </a:rPr>
              <a:t>24 </a:t>
            </a:r>
            <a:r>
              <a:rPr lang="fr-FR" sz="4000" b="0" i="0" dirty="0" smtClean="0">
                <a:solidFill>
                  <a:srgbClr val="000000"/>
                </a:solidFill>
                <a:effectLst/>
                <a:latin typeface="Helvetica Neue"/>
              </a:rPr>
              <a:t>Ainsi tu as tenu la promesse que tu avais faite à ton serviteur David, mon père, oui, tu as agi pour que soit accompli aujourd'hui ce que tu lui avais déclaré de ta propre bouche.</a:t>
            </a:r>
          </a:p>
          <a:p>
            <a:pPr algn="just"/>
            <a:r>
              <a:rPr lang="fr-FR" sz="4000" b="1" i="0" baseline="30000" dirty="0" smtClean="0">
                <a:solidFill>
                  <a:srgbClr val="000000"/>
                </a:solidFill>
                <a:effectLst/>
                <a:latin typeface="Arial" panose="020B0604020202020204" pitchFamily="34" charset="0"/>
              </a:rPr>
              <a:t>25 </a:t>
            </a:r>
            <a:r>
              <a:rPr lang="fr-FR" sz="4000" b="0" i="0" dirty="0" smtClean="0">
                <a:solidFill>
                  <a:srgbClr val="000000"/>
                </a:solidFill>
                <a:effectLst/>
                <a:latin typeface="Helvetica Neue"/>
              </a:rPr>
              <a:t>A présent, Eternel, Dieu d'Israël, veuille aussi tenir l'autre promesse que tu lui as faite lorsque tu lui as dit: «Il y aura toujours l'un de tes descendants qui siégera sous mon regard sur le trône d'Israël, à condition qu'ils veillent sur leur conduite pour vivre selon ma volonté comme tu as toi-même vécu</a:t>
            </a:r>
            <a:r>
              <a:rPr lang="fr-FR" sz="4000" b="0" i="0" baseline="30000" dirty="0" smtClean="0">
                <a:solidFill>
                  <a:srgbClr val="000000"/>
                </a:solidFill>
                <a:effectLst/>
                <a:latin typeface="Helvetica Neue"/>
              </a:rPr>
              <a:t>[</a:t>
            </a:r>
            <a:r>
              <a:rPr lang="fr-FR" sz="4000" b="0" i="0" u="none" strike="noStrike" baseline="30000" dirty="0" smtClean="0">
                <a:solidFill>
                  <a:srgbClr val="B34B2C"/>
                </a:solidFill>
                <a:effectLst/>
                <a:latin typeface="Helvetica Neue"/>
                <a:hlinkClick r:id="rId2" tooltip="See footnote a"/>
              </a:rPr>
              <a:t>a</a:t>
            </a:r>
            <a:r>
              <a:rPr lang="fr-FR" sz="4000" b="0" i="0" baseline="30000" dirty="0" smtClean="0">
                <a:solidFill>
                  <a:srgbClr val="000000"/>
                </a:solidFill>
                <a:effectLst/>
                <a:latin typeface="Helvetica Neue"/>
              </a:rPr>
              <a:t>]</a:t>
            </a:r>
            <a:r>
              <a:rPr lang="fr-FR" sz="4000" b="0" i="0" dirty="0" smtClean="0">
                <a:solidFill>
                  <a:srgbClr val="000000"/>
                </a:solidFill>
                <a:effectLst/>
                <a:latin typeface="Helvetica Neue"/>
              </a:rPr>
              <a:t>.»</a:t>
            </a:r>
            <a:endParaRPr lang="fr-FR" sz="4000" b="0" i="0" dirty="0" smtClean="0">
              <a:solidFill>
                <a:srgbClr val="000000"/>
              </a:solidFill>
              <a:effectLst/>
              <a:latin typeface="Helvetica Neue"/>
            </a:endParaRPr>
          </a:p>
        </p:txBody>
      </p:sp>
    </p:spTree>
    <p:extLst>
      <p:ext uri="{BB962C8B-B14F-4D97-AF65-F5344CB8AC3E}">
        <p14:creationId xmlns:p14="http://schemas.microsoft.com/office/powerpoint/2010/main" val="1522179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1940" y="115411"/>
            <a:ext cx="11970059" cy="6247864"/>
          </a:xfrm>
          <a:prstGeom prst="rect">
            <a:avLst/>
          </a:prstGeom>
        </p:spPr>
        <p:txBody>
          <a:bodyPr wrap="square">
            <a:spAutoFit/>
          </a:bodyPr>
          <a:lstStyle/>
          <a:p>
            <a:pPr algn="just"/>
            <a:r>
              <a:rPr lang="fr-FR" sz="4000" b="1" i="0" baseline="30000" dirty="0" smtClean="0">
                <a:solidFill>
                  <a:srgbClr val="000000"/>
                </a:solidFill>
                <a:effectLst/>
                <a:latin typeface="Arial" panose="020B0604020202020204" pitchFamily="34" charset="0"/>
              </a:rPr>
              <a:t>26 </a:t>
            </a:r>
            <a:r>
              <a:rPr lang="fr-FR" sz="4000" b="0" i="0" dirty="0" smtClean="0">
                <a:solidFill>
                  <a:srgbClr val="000000"/>
                </a:solidFill>
                <a:effectLst/>
                <a:latin typeface="Helvetica Neue"/>
              </a:rPr>
              <a:t>Oui, maintenant, Dieu d'Israël, daigne réaliser cette promesse que tu as faite à ton serviteur, mon père David.</a:t>
            </a:r>
          </a:p>
          <a:p>
            <a:pPr algn="just"/>
            <a:r>
              <a:rPr lang="fr-FR" sz="4000" b="1" i="0" baseline="30000" dirty="0" smtClean="0">
                <a:solidFill>
                  <a:srgbClr val="000000"/>
                </a:solidFill>
                <a:effectLst/>
                <a:latin typeface="Arial" panose="020B0604020202020204" pitchFamily="34" charset="0"/>
              </a:rPr>
              <a:t>27 </a:t>
            </a:r>
            <a:r>
              <a:rPr lang="fr-FR" sz="4000" b="0" i="0" dirty="0" smtClean="0">
                <a:solidFill>
                  <a:srgbClr val="000000"/>
                </a:solidFill>
                <a:effectLst/>
                <a:latin typeface="Helvetica Neue"/>
              </a:rPr>
              <a:t>Mais est-ce qu'en vérité Dieu habiterait sur la terre, alors que le ciel dans toute son immensité ne saurait le contenir? Combien moins ce Temple que je viens de te construire!</a:t>
            </a:r>
          </a:p>
          <a:p>
            <a:pPr algn="just"/>
            <a:r>
              <a:rPr lang="fr-FR" sz="4000" b="1" i="0" baseline="30000" dirty="0" smtClean="0">
                <a:solidFill>
                  <a:srgbClr val="000000"/>
                </a:solidFill>
                <a:effectLst/>
                <a:latin typeface="Arial" panose="020B0604020202020204" pitchFamily="34" charset="0"/>
              </a:rPr>
              <a:t>28 </a:t>
            </a:r>
            <a:r>
              <a:rPr lang="fr-FR" sz="4000" b="0" i="0" dirty="0" smtClean="0">
                <a:solidFill>
                  <a:srgbClr val="000000"/>
                </a:solidFill>
                <a:effectLst/>
                <a:latin typeface="Helvetica Neue"/>
              </a:rPr>
              <a:t>Toutefois, Eternel, mon Dieu, veuille être attentif à la prière et à la supplication de ton serviteur et écouter l'appel que je t'adresse en ce jour.</a:t>
            </a:r>
            <a:endParaRPr lang="fr-FR" sz="4000" b="0" i="0" dirty="0" smtClean="0">
              <a:solidFill>
                <a:srgbClr val="000000"/>
              </a:solidFill>
              <a:effectLst/>
              <a:latin typeface="Helvetica Neue"/>
            </a:endParaRPr>
          </a:p>
        </p:txBody>
      </p:sp>
    </p:spTree>
    <p:extLst>
      <p:ext uri="{BB962C8B-B14F-4D97-AF65-F5344CB8AC3E}">
        <p14:creationId xmlns:p14="http://schemas.microsoft.com/office/powerpoint/2010/main" val="2994900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055876" cy="6017032"/>
          </a:xfrm>
          <a:prstGeom prst="rect">
            <a:avLst/>
          </a:prstGeom>
        </p:spPr>
        <p:txBody>
          <a:bodyPr wrap="square">
            <a:spAutoFit/>
          </a:bodyPr>
          <a:lstStyle/>
          <a:p>
            <a:pPr algn="just"/>
            <a:r>
              <a:rPr lang="fr-FR" sz="3500" b="1" i="0" baseline="30000" dirty="0" smtClean="0">
                <a:solidFill>
                  <a:srgbClr val="000000"/>
                </a:solidFill>
                <a:effectLst/>
                <a:latin typeface="Arial" panose="020B0604020202020204" pitchFamily="34" charset="0"/>
              </a:rPr>
              <a:t>29 </a:t>
            </a:r>
            <a:r>
              <a:rPr lang="fr-FR" sz="3500" b="0" i="0" dirty="0" smtClean="0">
                <a:solidFill>
                  <a:srgbClr val="000000"/>
                </a:solidFill>
                <a:effectLst/>
                <a:latin typeface="Helvetica Neue"/>
              </a:rPr>
              <a:t>Que tes yeux veillent nuit et jour sur ce Temple, ce lieu dont tu as toi-même dit: «Là, je serai présent</a:t>
            </a:r>
            <a:r>
              <a:rPr lang="fr-FR" sz="3500" b="0" i="0" baseline="30000" dirty="0" smtClean="0">
                <a:solidFill>
                  <a:srgbClr val="000000"/>
                </a:solidFill>
                <a:effectLst/>
                <a:latin typeface="Helvetica Neue"/>
              </a:rPr>
              <a:t>[</a:t>
            </a:r>
            <a:r>
              <a:rPr lang="fr-FR" sz="3500" b="0" i="0" u="none" strike="noStrike" baseline="30000" dirty="0" smtClean="0">
                <a:solidFill>
                  <a:srgbClr val="B34B2C"/>
                </a:solidFill>
                <a:effectLst/>
                <a:latin typeface="Helvetica Neue"/>
                <a:hlinkClick r:id="rId2" tooltip="See footnote b"/>
              </a:rPr>
              <a:t>b</a:t>
            </a:r>
            <a:r>
              <a:rPr lang="fr-FR" sz="3500" b="0" i="0" baseline="30000" dirty="0" smtClean="0">
                <a:solidFill>
                  <a:srgbClr val="000000"/>
                </a:solidFill>
                <a:effectLst/>
                <a:latin typeface="Helvetica Neue"/>
              </a:rPr>
              <a:t>]</a:t>
            </a:r>
            <a:r>
              <a:rPr lang="fr-FR" sz="3500" b="0" i="0" dirty="0" smtClean="0">
                <a:solidFill>
                  <a:srgbClr val="000000"/>
                </a:solidFill>
                <a:effectLst/>
                <a:latin typeface="Helvetica Neue"/>
              </a:rPr>
              <a:t>.» Et exauce la prière que ton serviteur t'adresse en ce lieu.</a:t>
            </a:r>
          </a:p>
          <a:p>
            <a:pPr algn="just"/>
            <a:r>
              <a:rPr lang="fr-FR" sz="3500" b="1" i="0" baseline="30000" dirty="0" smtClean="0">
                <a:solidFill>
                  <a:srgbClr val="000000"/>
                </a:solidFill>
                <a:effectLst/>
                <a:latin typeface="Arial" panose="020B0604020202020204" pitchFamily="34" charset="0"/>
              </a:rPr>
              <a:t>30 </a:t>
            </a:r>
            <a:r>
              <a:rPr lang="fr-FR" sz="3500" b="0" i="0" dirty="0" smtClean="0">
                <a:solidFill>
                  <a:srgbClr val="000000"/>
                </a:solidFill>
                <a:effectLst/>
                <a:latin typeface="Helvetica Neue"/>
              </a:rPr>
              <a:t>Daigne écouter ma supplication et celle de ton peuple Israël lorsqu'il viendra prier ici. Depuis le lieu où tu demeures, depuis le ciel, entends notre prière et veuille pardonner!</a:t>
            </a:r>
          </a:p>
          <a:p>
            <a:pPr algn="just"/>
            <a:r>
              <a:rPr lang="fr-FR" sz="3500" b="1" i="0" baseline="30000" dirty="0" smtClean="0">
                <a:solidFill>
                  <a:srgbClr val="000000"/>
                </a:solidFill>
                <a:effectLst/>
                <a:latin typeface="Arial" panose="020B0604020202020204" pitchFamily="34" charset="0"/>
              </a:rPr>
              <a:t>31 </a:t>
            </a:r>
            <a:r>
              <a:rPr lang="fr-FR" sz="3500" b="0" i="0" dirty="0" smtClean="0">
                <a:solidFill>
                  <a:srgbClr val="000000"/>
                </a:solidFill>
                <a:effectLst/>
                <a:latin typeface="Helvetica Neue"/>
              </a:rPr>
              <a:t>Lorsque quelqu'un sera accusé d'avoir commis une faute envers son prochain et qu'on exigera de lui qu'il prête serment avec des imprécations ici devant ton autel dans ce Temple,</a:t>
            </a:r>
            <a:endParaRPr lang="fr-FR" sz="3500" b="0" i="0" dirty="0" smtClean="0">
              <a:solidFill>
                <a:srgbClr val="000000"/>
              </a:solidFill>
              <a:effectLst/>
              <a:latin typeface="Helvetica Neue"/>
            </a:endParaRPr>
          </a:p>
        </p:txBody>
      </p:sp>
    </p:spTree>
    <p:extLst>
      <p:ext uri="{BB962C8B-B14F-4D97-AF65-F5344CB8AC3E}">
        <p14:creationId xmlns:p14="http://schemas.microsoft.com/office/powerpoint/2010/main" val="3271328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531" y="88777"/>
            <a:ext cx="11967099" cy="5847755"/>
          </a:xfrm>
          <a:prstGeom prst="rect">
            <a:avLst/>
          </a:prstGeom>
        </p:spPr>
        <p:txBody>
          <a:bodyPr wrap="square">
            <a:spAutoFit/>
          </a:bodyPr>
          <a:lstStyle/>
          <a:p>
            <a:pPr algn="just"/>
            <a:r>
              <a:rPr lang="fr-FR" sz="3400" b="1" i="0" baseline="30000" dirty="0" smtClean="0">
                <a:solidFill>
                  <a:srgbClr val="000000"/>
                </a:solidFill>
                <a:effectLst/>
                <a:latin typeface="Arial" panose="020B0604020202020204" pitchFamily="34" charset="0"/>
              </a:rPr>
              <a:t>32 </a:t>
            </a:r>
            <a:r>
              <a:rPr lang="fr-FR" sz="3400" b="0" i="0" dirty="0" smtClean="0">
                <a:solidFill>
                  <a:srgbClr val="000000"/>
                </a:solidFill>
                <a:effectLst/>
                <a:latin typeface="Helvetica Neue"/>
              </a:rPr>
              <a:t>sois attentif, depuis le ciel, interviens et juge tes serviteurs pour condamner le coupable, afin qu'il reçoive le châtiment que mérite sa conduite et pour faire reconnaître l'innocence du juste afin qu'il soit traité selon son innocence.</a:t>
            </a:r>
          </a:p>
          <a:p>
            <a:pPr algn="just"/>
            <a:r>
              <a:rPr lang="fr-FR" sz="3400" b="1" i="0" baseline="30000" dirty="0" smtClean="0">
                <a:solidFill>
                  <a:srgbClr val="000000"/>
                </a:solidFill>
                <a:effectLst/>
                <a:latin typeface="Arial" panose="020B0604020202020204" pitchFamily="34" charset="0"/>
              </a:rPr>
              <a:t>33 </a:t>
            </a:r>
            <a:r>
              <a:rPr lang="fr-FR" sz="3400" b="0" i="0" dirty="0" smtClean="0">
                <a:solidFill>
                  <a:srgbClr val="000000"/>
                </a:solidFill>
                <a:effectLst/>
                <a:latin typeface="Helvetica Neue"/>
              </a:rPr>
              <a:t>Quand ton peuple Israël aura été battu par l'ennemi, parce que ses membres auront commis une faute contre toi, si ensuite ils reviennent à toi et te louent, s'ils t'adressent leurs prières et leurs supplications dans ce Temple,</a:t>
            </a:r>
          </a:p>
          <a:p>
            <a:pPr algn="just"/>
            <a:r>
              <a:rPr lang="fr-FR" sz="3400" b="1" i="0" baseline="30000" dirty="0" smtClean="0">
                <a:solidFill>
                  <a:srgbClr val="000000"/>
                </a:solidFill>
                <a:effectLst/>
                <a:latin typeface="Arial" panose="020B0604020202020204" pitchFamily="34" charset="0"/>
              </a:rPr>
              <a:t>34 </a:t>
            </a:r>
            <a:r>
              <a:rPr lang="fr-FR" sz="3400" b="0" i="0" dirty="0" smtClean="0">
                <a:solidFill>
                  <a:srgbClr val="000000"/>
                </a:solidFill>
                <a:effectLst/>
                <a:latin typeface="Helvetica Neue"/>
              </a:rPr>
              <a:t>écoute-les depuis le ciel, pardonne la faute de ton peuple Israël et ramène-les dans le pays que tu as donné à leurs ancêtres!</a:t>
            </a:r>
            <a:endParaRPr lang="fr-FR" sz="3400" b="0" i="0" dirty="0" smtClean="0">
              <a:solidFill>
                <a:srgbClr val="000000"/>
              </a:solidFill>
              <a:effectLst/>
              <a:latin typeface="Helvetica Neue"/>
            </a:endParaRPr>
          </a:p>
        </p:txBody>
      </p:sp>
    </p:spTree>
    <p:extLst>
      <p:ext uri="{BB962C8B-B14F-4D97-AF65-F5344CB8AC3E}">
        <p14:creationId xmlns:p14="http://schemas.microsoft.com/office/powerpoint/2010/main" val="2091166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409" y="177553"/>
            <a:ext cx="11842811" cy="5632311"/>
          </a:xfrm>
          <a:prstGeom prst="rect">
            <a:avLst/>
          </a:prstGeom>
        </p:spPr>
        <p:txBody>
          <a:bodyPr wrap="square">
            <a:spAutoFit/>
          </a:bodyPr>
          <a:lstStyle/>
          <a:p>
            <a:pPr algn="just"/>
            <a:r>
              <a:rPr lang="fr-FR" sz="4000" b="1" i="0" baseline="30000" dirty="0" smtClean="0">
                <a:solidFill>
                  <a:srgbClr val="000000"/>
                </a:solidFill>
                <a:effectLst/>
                <a:latin typeface="Arial" panose="020B0604020202020204" pitchFamily="34" charset="0"/>
              </a:rPr>
              <a:t>35 </a:t>
            </a:r>
            <a:r>
              <a:rPr lang="fr-FR" sz="4000" b="0" i="0" dirty="0" smtClean="0">
                <a:solidFill>
                  <a:srgbClr val="000000"/>
                </a:solidFill>
                <a:effectLst/>
                <a:latin typeface="Helvetica Neue"/>
              </a:rPr>
              <a:t>Quand le ciel sera fermé et refusera de donner la pluie, parce que ton peuple aura péché contre toi, si ce peuple prie en ce lieu, s'il te loue et se détourne de ses fautes, après que tu l'as affligé,</a:t>
            </a:r>
          </a:p>
          <a:p>
            <a:pPr algn="just"/>
            <a:r>
              <a:rPr lang="fr-FR" sz="4000" b="1" i="0" baseline="30000" dirty="0" smtClean="0">
                <a:solidFill>
                  <a:srgbClr val="000000"/>
                </a:solidFill>
                <a:effectLst/>
                <a:latin typeface="Arial" panose="020B0604020202020204" pitchFamily="34" charset="0"/>
              </a:rPr>
              <a:t>36 </a:t>
            </a:r>
            <a:r>
              <a:rPr lang="fr-FR" sz="4000" b="0" i="0" dirty="0" smtClean="0">
                <a:solidFill>
                  <a:srgbClr val="000000"/>
                </a:solidFill>
                <a:effectLst/>
                <a:latin typeface="Helvetica Neue"/>
              </a:rPr>
              <a:t>écoute-le depuis le ciel, pardonne la faute de tes serviteurs et de ton peuple Israël, indique-leur la bonne ligne de conduite à suivre, et fais tomber la pluie sur ton pays que tu as donné en possession à ton peuple!</a:t>
            </a:r>
            <a:endParaRPr lang="fr-FR" sz="4000" b="0" i="0" dirty="0" smtClean="0">
              <a:solidFill>
                <a:srgbClr val="000000"/>
              </a:solidFill>
              <a:effectLst/>
              <a:latin typeface="Helvetica Neue"/>
            </a:endParaRPr>
          </a:p>
        </p:txBody>
      </p:sp>
    </p:spTree>
    <p:extLst>
      <p:ext uri="{BB962C8B-B14F-4D97-AF65-F5344CB8AC3E}">
        <p14:creationId xmlns:p14="http://schemas.microsoft.com/office/powerpoint/2010/main" val="3616819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797" y="168677"/>
            <a:ext cx="11904955" cy="6894195"/>
          </a:xfrm>
          <a:prstGeom prst="rect">
            <a:avLst/>
          </a:prstGeom>
        </p:spPr>
        <p:txBody>
          <a:bodyPr wrap="square">
            <a:spAutoFit/>
          </a:bodyPr>
          <a:lstStyle/>
          <a:p>
            <a:pPr algn="just"/>
            <a:r>
              <a:rPr lang="fr-FR" sz="3400" b="1" i="0" baseline="30000" dirty="0" smtClean="0">
                <a:solidFill>
                  <a:srgbClr val="000000"/>
                </a:solidFill>
                <a:effectLst/>
                <a:latin typeface="Arial" panose="020B0604020202020204" pitchFamily="34" charset="0"/>
              </a:rPr>
              <a:t>37 </a:t>
            </a:r>
            <a:r>
              <a:rPr lang="fr-FR" sz="3400" b="0" i="0" dirty="0" smtClean="0">
                <a:solidFill>
                  <a:srgbClr val="000000"/>
                </a:solidFill>
                <a:effectLst/>
                <a:latin typeface="Helvetica Neue"/>
              </a:rPr>
              <a:t>Quand la famine ou la peste sévira dans le pays, quand les céréales seront atteintes de maladie, quand surviendra une invasion de sauterelles ou de criquets, ou quand l'ennemi assiégera ton peuple dans les villes fortifiées du pays, quand quelque maladie ou quelque malheur s'abattra sur lui,</a:t>
            </a:r>
          </a:p>
          <a:p>
            <a:pPr algn="just"/>
            <a:r>
              <a:rPr lang="fr-FR" sz="3400" b="1" i="0" baseline="30000" dirty="0" smtClean="0">
                <a:solidFill>
                  <a:srgbClr val="000000"/>
                </a:solidFill>
                <a:effectLst/>
                <a:latin typeface="Arial" panose="020B0604020202020204" pitchFamily="34" charset="0"/>
              </a:rPr>
              <a:t>38-39 </a:t>
            </a:r>
            <a:r>
              <a:rPr lang="fr-FR" sz="3400" b="0" i="0" dirty="0" smtClean="0">
                <a:solidFill>
                  <a:srgbClr val="000000"/>
                </a:solidFill>
                <a:effectLst/>
                <a:latin typeface="Helvetica Neue"/>
              </a:rPr>
              <a:t>si, considérant sa peine, chacun tend les mains vers ce Temple, veuille exaucer du ciel, le lieu où tu demeures, les prières et les supplications que t'adressera tout homme ou tout ton peuple Israël. Pardonne-leur et interviens en traitant chacun selon sa conduite, puisque tu connais le cœur de chacun. En effet, toi seul tu connais le cœur de tous les humains.</a:t>
            </a:r>
            <a:endParaRPr lang="fr-FR" sz="3400" b="0" i="0" dirty="0" smtClean="0">
              <a:solidFill>
                <a:srgbClr val="000000"/>
              </a:solidFill>
              <a:effectLst/>
              <a:latin typeface="Helvetica Neue"/>
            </a:endParaRPr>
          </a:p>
        </p:txBody>
      </p:sp>
    </p:spTree>
    <p:extLst>
      <p:ext uri="{BB962C8B-B14F-4D97-AF65-F5344CB8AC3E}">
        <p14:creationId xmlns:p14="http://schemas.microsoft.com/office/powerpoint/2010/main" val="1254421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287" y="150920"/>
            <a:ext cx="11869445" cy="6001643"/>
          </a:xfrm>
          <a:prstGeom prst="rect">
            <a:avLst/>
          </a:prstGeom>
        </p:spPr>
        <p:txBody>
          <a:bodyPr wrap="square">
            <a:spAutoFit/>
          </a:bodyPr>
          <a:lstStyle/>
          <a:p>
            <a:pPr algn="just"/>
            <a:r>
              <a:rPr lang="fr-FR" sz="3200" b="1" i="0" baseline="30000" dirty="0" smtClean="0">
                <a:solidFill>
                  <a:srgbClr val="000000"/>
                </a:solidFill>
                <a:effectLst/>
                <a:latin typeface="Arial" panose="020B0604020202020204" pitchFamily="34" charset="0"/>
              </a:rPr>
              <a:t>40 </a:t>
            </a:r>
            <a:r>
              <a:rPr lang="fr-FR" sz="3200" b="0" i="0" dirty="0" smtClean="0">
                <a:solidFill>
                  <a:srgbClr val="000000"/>
                </a:solidFill>
                <a:effectLst/>
                <a:latin typeface="Helvetica Neue"/>
              </a:rPr>
              <a:t>De cette manière, ils te révéreront tout le temps qu'ils vivront sur l'étendue du territoire que tu as donné à nos ancêtres.</a:t>
            </a:r>
          </a:p>
          <a:p>
            <a:pPr algn="just"/>
            <a:r>
              <a:rPr lang="fr-FR" sz="3200" b="1" i="0" baseline="30000" dirty="0" smtClean="0">
                <a:solidFill>
                  <a:srgbClr val="000000"/>
                </a:solidFill>
                <a:effectLst/>
                <a:latin typeface="Arial" panose="020B0604020202020204" pitchFamily="34" charset="0"/>
              </a:rPr>
              <a:t>41 </a:t>
            </a:r>
            <a:r>
              <a:rPr lang="fr-FR" sz="3200" b="0" i="0" dirty="0" smtClean="0">
                <a:solidFill>
                  <a:srgbClr val="000000"/>
                </a:solidFill>
                <a:effectLst/>
                <a:latin typeface="Helvetica Neue"/>
              </a:rPr>
              <a:t>Et même si un étranger qui ne fait pas partie de ton peuple Israël entend parler de toi et vient d'un pays lointain</a:t>
            </a:r>
          </a:p>
          <a:p>
            <a:pPr algn="just"/>
            <a:r>
              <a:rPr lang="fr-FR" sz="3200" b="1" i="0" baseline="30000" dirty="0" smtClean="0">
                <a:solidFill>
                  <a:srgbClr val="000000"/>
                </a:solidFill>
                <a:effectLst/>
                <a:latin typeface="Arial" panose="020B0604020202020204" pitchFamily="34" charset="0"/>
              </a:rPr>
              <a:t>42 </a:t>
            </a:r>
            <a:r>
              <a:rPr lang="fr-FR" sz="3200" b="0" i="0" dirty="0" smtClean="0">
                <a:solidFill>
                  <a:srgbClr val="000000"/>
                </a:solidFill>
                <a:effectLst/>
                <a:latin typeface="Helvetica Neue"/>
              </a:rPr>
              <a:t>--- car les étrangers apprendront que tu es un grand Dieu qui agit en déployant sa puissance --- quand un étranger viendra prier dans ce Temple,</a:t>
            </a:r>
          </a:p>
          <a:p>
            <a:pPr algn="just"/>
            <a:r>
              <a:rPr lang="fr-FR" sz="3200" b="1" i="0" baseline="30000" dirty="0" smtClean="0">
                <a:solidFill>
                  <a:srgbClr val="000000"/>
                </a:solidFill>
                <a:effectLst/>
                <a:latin typeface="Arial" panose="020B0604020202020204" pitchFamily="34" charset="0"/>
              </a:rPr>
              <a:t>43 </a:t>
            </a:r>
            <a:r>
              <a:rPr lang="fr-FR" sz="3200" b="0" i="0" dirty="0" smtClean="0">
                <a:solidFill>
                  <a:srgbClr val="000000"/>
                </a:solidFill>
                <a:effectLst/>
                <a:latin typeface="Helvetica Neue"/>
              </a:rPr>
              <a:t>veuille l'écouter depuis le ciel, la demeure où tu habites, et lui accorder tout ce qu'il t'aura demandé. De cette manière, tous les peuples du monde te connaîtront, ils te révéreront comme le fait ton peuple Israël et ils reconnaîtront que le Temple que j'ai construit t'appartient.</a:t>
            </a:r>
            <a:endParaRPr lang="fr-FR" sz="3200" b="0" i="0" dirty="0" smtClean="0">
              <a:solidFill>
                <a:srgbClr val="000000"/>
              </a:solidFill>
              <a:effectLst/>
              <a:latin typeface="Helvetica Neue"/>
            </a:endParaRPr>
          </a:p>
        </p:txBody>
      </p:sp>
    </p:spTree>
    <p:extLst>
      <p:ext uri="{BB962C8B-B14F-4D97-AF65-F5344CB8AC3E}">
        <p14:creationId xmlns:p14="http://schemas.microsoft.com/office/powerpoint/2010/main" val="1033255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643" y="87549"/>
            <a:ext cx="11858017" cy="6093976"/>
          </a:xfrm>
          <a:prstGeom prst="rect">
            <a:avLst/>
          </a:prstGeom>
        </p:spPr>
        <p:txBody>
          <a:bodyPr wrap="square">
            <a:spAutoFit/>
          </a:bodyPr>
          <a:lstStyle/>
          <a:p>
            <a:pPr algn="just"/>
            <a:r>
              <a:rPr lang="fr-FR" sz="3000" b="1" i="0" baseline="30000" dirty="0" smtClean="0">
                <a:solidFill>
                  <a:srgbClr val="000000"/>
                </a:solidFill>
                <a:effectLst/>
                <a:latin typeface="Arial" panose="020B0604020202020204" pitchFamily="34" charset="0"/>
              </a:rPr>
              <a:t>44 </a:t>
            </a:r>
            <a:r>
              <a:rPr lang="fr-FR" sz="3000" b="0" i="0" dirty="0" smtClean="0">
                <a:solidFill>
                  <a:srgbClr val="000000"/>
                </a:solidFill>
                <a:effectLst/>
                <a:latin typeface="Helvetica Neue"/>
              </a:rPr>
              <a:t>Lorsque ton peuple partira pour combattre son ennemi, sur le chemin où tu l'enverras, s'il prie l'Eternel en se tournant vers la ville que tu as choisie et vers ce Temple que j'ai construit en ton honneur,</a:t>
            </a:r>
          </a:p>
          <a:p>
            <a:pPr algn="just"/>
            <a:r>
              <a:rPr lang="fr-FR" sz="3000" b="1" i="0" baseline="30000" dirty="0" smtClean="0">
                <a:solidFill>
                  <a:srgbClr val="000000"/>
                </a:solidFill>
                <a:effectLst/>
                <a:latin typeface="Arial" panose="020B0604020202020204" pitchFamily="34" charset="0"/>
              </a:rPr>
              <a:t>45 </a:t>
            </a:r>
            <a:r>
              <a:rPr lang="fr-FR" sz="3000" b="0" i="0" dirty="0" smtClean="0">
                <a:solidFill>
                  <a:srgbClr val="000000"/>
                </a:solidFill>
                <a:effectLst/>
                <a:latin typeface="Helvetica Neue"/>
              </a:rPr>
              <a:t>daigne écouter, depuis le ciel, leurs prières et leurs supplications et défendre leur cause!</a:t>
            </a:r>
          </a:p>
          <a:p>
            <a:pPr algn="just"/>
            <a:r>
              <a:rPr lang="fr-FR" sz="3000" b="1" i="0" baseline="30000" dirty="0" smtClean="0">
                <a:solidFill>
                  <a:srgbClr val="000000"/>
                </a:solidFill>
                <a:effectLst/>
                <a:latin typeface="Arial" panose="020B0604020202020204" pitchFamily="34" charset="0"/>
              </a:rPr>
              <a:t>46 </a:t>
            </a:r>
            <a:r>
              <a:rPr lang="fr-FR" sz="3000" b="0" i="0" dirty="0" smtClean="0">
                <a:solidFill>
                  <a:srgbClr val="000000"/>
                </a:solidFill>
                <a:effectLst/>
                <a:latin typeface="Helvetica Neue"/>
              </a:rPr>
              <a:t>Il se peut qu'ils commettent un péché contre toi --- car quel est l'homme qui ne commet jamais de péché? Alors tu seras irrité contre eux, tu les livreras au pouvoir de leurs ennemis, qui les emmèneront en captivité dans un pays ennemi, proche ou lointain.</a:t>
            </a:r>
          </a:p>
          <a:p>
            <a:pPr algn="just"/>
            <a:r>
              <a:rPr lang="fr-FR" sz="3000" b="1" i="0" baseline="30000" dirty="0" smtClean="0">
                <a:solidFill>
                  <a:srgbClr val="000000"/>
                </a:solidFill>
                <a:effectLst/>
                <a:latin typeface="Arial" panose="020B0604020202020204" pitchFamily="34" charset="0"/>
              </a:rPr>
              <a:t>47 </a:t>
            </a:r>
            <a:r>
              <a:rPr lang="fr-FR" sz="3000" b="0" i="0" dirty="0" smtClean="0">
                <a:solidFill>
                  <a:srgbClr val="000000"/>
                </a:solidFill>
                <a:effectLst/>
                <a:latin typeface="Helvetica Neue"/>
              </a:rPr>
              <a:t>S'ils se mettent à réfléchir dans le pays où ils auront été déportés, s'ils reviennent en arrière et t'adressent leurs supplications dans le pays de leurs vainqueurs et qu'ils disent: «Nous avons péché, nous avons mal agi, nous sommes coupables»,</a:t>
            </a:r>
            <a:endParaRPr lang="fr-FR" sz="3000" b="0" i="0" dirty="0" smtClean="0">
              <a:solidFill>
                <a:srgbClr val="000000"/>
              </a:solidFill>
              <a:effectLst/>
              <a:latin typeface="Helvetica Neue"/>
            </a:endParaRPr>
          </a:p>
        </p:txBody>
      </p:sp>
    </p:spTree>
    <p:extLst>
      <p:ext uri="{BB962C8B-B14F-4D97-AF65-F5344CB8AC3E}">
        <p14:creationId xmlns:p14="http://schemas.microsoft.com/office/powerpoint/2010/main" val="1107780329"/>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TotalTime>
  <Words>11</Words>
  <Application>Microsoft Office PowerPoint</Application>
  <PresentationFormat>Grand écran</PresentationFormat>
  <Paragraphs>31</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Courier New</vt:lpstr>
      <vt:lpstr>Helvetica Neue</vt:lpstr>
      <vt:lpstr>Trebuchet MS</vt:lpstr>
      <vt:lpstr>Wingdings 3</vt:lpstr>
      <vt:lpstr>Facette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TONIOLO Françoise</dc:creator>
  <cp:lastModifiedBy>TONIOLO Françoise</cp:lastModifiedBy>
  <cp:revision>4</cp:revision>
  <dcterms:created xsi:type="dcterms:W3CDTF">2015-09-15T14:21:03Z</dcterms:created>
  <dcterms:modified xsi:type="dcterms:W3CDTF">2015-09-15T14:39:11Z</dcterms:modified>
</cp:coreProperties>
</file>