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219"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9C6759E-EFE9-48C7-B3CE-44A40850A639}" type="datetimeFigureOut">
              <a:rPr lang="fr-FR" smtClean="0"/>
              <a:t>15/10/2014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1034939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C6759E-EFE9-48C7-B3CE-44A40850A639}" type="datetimeFigureOut">
              <a:rPr lang="fr-FR" smtClean="0"/>
              <a:t>15/10/2014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1011804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C6759E-EFE9-48C7-B3CE-44A40850A639}" type="datetimeFigureOut">
              <a:rPr lang="fr-FR" smtClean="0"/>
              <a:t>15/10/2014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189579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C6759E-EFE9-48C7-B3CE-44A40850A639}" type="datetimeFigureOut">
              <a:rPr lang="fr-FR" smtClean="0"/>
              <a:t>15/10/2014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568565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9C6759E-EFE9-48C7-B3CE-44A40850A639}" type="datetimeFigureOut">
              <a:rPr lang="fr-FR" smtClean="0"/>
              <a:t>15/10/2014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1060074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9C6759E-EFE9-48C7-B3CE-44A40850A639}" type="datetimeFigureOut">
              <a:rPr lang="fr-FR" smtClean="0"/>
              <a:t>15/10/2014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282526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9C6759E-EFE9-48C7-B3CE-44A40850A639}" type="datetimeFigureOut">
              <a:rPr lang="fr-FR" smtClean="0"/>
              <a:t>15/10/2014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2522174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9C6759E-EFE9-48C7-B3CE-44A40850A639}" type="datetimeFigureOut">
              <a:rPr lang="fr-FR" smtClean="0"/>
              <a:t>15/10/2014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3811770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C6759E-EFE9-48C7-B3CE-44A40850A639}" type="datetimeFigureOut">
              <a:rPr lang="fr-FR" smtClean="0"/>
              <a:t>15/10/2014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3126988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C6759E-EFE9-48C7-B3CE-44A40850A639}" type="datetimeFigureOut">
              <a:rPr lang="fr-FR" smtClean="0"/>
              <a:t>15/10/2014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132231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C6759E-EFE9-48C7-B3CE-44A40850A639}" type="datetimeFigureOut">
              <a:rPr lang="fr-FR" smtClean="0"/>
              <a:t>15/10/2014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E5B57C-D32D-4D7C-94B0-EBB07F911876}" type="slidenum">
              <a:rPr lang="fr-FR" smtClean="0"/>
              <a:t>‹N°›</a:t>
            </a:fld>
            <a:endParaRPr lang="fr-FR"/>
          </a:p>
        </p:txBody>
      </p:sp>
    </p:spTree>
    <p:extLst>
      <p:ext uri="{BB962C8B-B14F-4D97-AF65-F5344CB8AC3E}">
        <p14:creationId xmlns:p14="http://schemas.microsoft.com/office/powerpoint/2010/main" val="2910645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6759E-EFE9-48C7-B3CE-44A40850A639}" type="datetimeFigureOut">
              <a:rPr lang="fr-FR" smtClean="0"/>
              <a:t>15/10/2014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5B57C-D32D-4D7C-94B0-EBB07F911876}" type="slidenum">
              <a:rPr lang="fr-FR" smtClean="0"/>
              <a:t>‹N°›</a:t>
            </a:fld>
            <a:endParaRPr lang="fr-FR"/>
          </a:p>
        </p:txBody>
      </p:sp>
    </p:spTree>
    <p:extLst>
      <p:ext uri="{BB962C8B-B14F-4D97-AF65-F5344CB8AC3E}">
        <p14:creationId xmlns:p14="http://schemas.microsoft.com/office/powerpoint/2010/main" val="232516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javascript:popupWindow('http://www.shop.st-augustin.ch/popup_image.php?pID=2079')"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764704"/>
            <a:ext cx="7704856" cy="6278642"/>
          </a:xfrm>
          <a:prstGeom prst="rect">
            <a:avLst/>
          </a:prstGeom>
          <a:noFill/>
        </p:spPr>
        <p:txBody>
          <a:bodyPr wrap="square" rtlCol="0">
            <a:spAutoFit/>
          </a:bodyPr>
          <a:lstStyle/>
          <a:p>
            <a:pPr algn="ctr"/>
            <a:r>
              <a:rPr lang="fr-FR" sz="9600" dirty="0" smtClean="0">
                <a:solidFill>
                  <a:srgbClr val="0000FF"/>
                </a:solidFill>
              </a:rPr>
              <a:t>Mise au Point 4</a:t>
            </a:r>
            <a:r>
              <a:rPr lang="fr-FR" sz="9600" baseline="30000" dirty="0" smtClean="0">
                <a:solidFill>
                  <a:srgbClr val="0000FF"/>
                </a:solidFill>
              </a:rPr>
              <a:t>ème</a:t>
            </a:r>
            <a:r>
              <a:rPr lang="fr-FR" sz="9600" dirty="0" smtClean="0">
                <a:solidFill>
                  <a:srgbClr val="0000FF"/>
                </a:solidFill>
              </a:rPr>
              <a:t> trimestre série C</a:t>
            </a:r>
          </a:p>
          <a:p>
            <a:pPr algn="ctr"/>
            <a:endParaRPr lang="fr-FR" sz="9600" dirty="0">
              <a:solidFill>
                <a:srgbClr val="0000FF"/>
              </a:solidFill>
            </a:endParaRPr>
          </a:p>
          <a:p>
            <a:pPr algn="ctr"/>
            <a:endParaRPr lang="fr-FR" dirty="0"/>
          </a:p>
        </p:txBody>
      </p:sp>
    </p:spTree>
    <p:extLst>
      <p:ext uri="{BB962C8B-B14F-4D97-AF65-F5344CB8AC3E}">
        <p14:creationId xmlns:p14="http://schemas.microsoft.com/office/powerpoint/2010/main" val="123275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7888" y="280988"/>
            <a:ext cx="4848225" cy="6296025"/>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4685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280920" cy="5755422"/>
          </a:xfrm>
          <a:prstGeom prst="rect">
            <a:avLst/>
          </a:prstGeom>
        </p:spPr>
        <p:txBody>
          <a:bodyPr wrap="square">
            <a:spAutoFit/>
          </a:bodyPr>
          <a:lstStyle/>
          <a:p>
            <a:pPr algn="ctr"/>
            <a:r>
              <a:rPr lang="fr-FR" b="1" dirty="0">
                <a:solidFill>
                  <a:srgbClr val="0000FF"/>
                </a:solidFill>
              </a:rPr>
              <a:t>6</a:t>
            </a:r>
            <a:r>
              <a:rPr lang="fr-FR" b="1" baseline="30000" dirty="0" smtClean="0">
                <a:solidFill>
                  <a:srgbClr val="0000FF"/>
                </a:solidFill>
              </a:rPr>
              <a:t>ème</a:t>
            </a:r>
            <a:r>
              <a:rPr lang="fr-FR" b="1" dirty="0" smtClean="0">
                <a:solidFill>
                  <a:srgbClr val="0000FF"/>
                </a:solidFill>
              </a:rPr>
              <a:t>  leçon – LE JOURNAL DE NEHEMIE</a:t>
            </a:r>
          </a:p>
          <a:p>
            <a:pPr algn="ctr"/>
            <a:r>
              <a:rPr lang="fr-FR" sz="800" b="1" dirty="0" smtClean="0">
                <a:solidFill>
                  <a:srgbClr val="0000FF"/>
                </a:solidFill>
              </a:rPr>
              <a:t> </a:t>
            </a:r>
          </a:p>
          <a:p>
            <a:pPr>
              <a:lnSpc>
                <a:spcPct val="200000"/>
              </a:lnSpc>
            </a:pPr>
            <a:r>
              <a:rPr lang="fr-FR" dirty="0" smtClean="0">
                <a:solidFill>
                  <a:srgbClr val="0000FF"/>
                </a:solidFill>
              </a:rPr>
              <a:t>Activité de préparation  A – peut se faire avec des jeunes de la section Connecte-toi</a:t>
            </a:r>
          </a:p>
          <a:p>
            <a:pPr>
              <a:lnSpc>
                <a:spcPct val="200000"/>
              </a:lnSpc>
            </a:pPr>
            <a:r>
              <a:rPr lang="fr-FR" dirty="0" smtClean="0">
                <a:solidFill>
                  <a:srgbClr val="0000FF"/>
                </a:solidFill>
              </a:rPr>
              <a:t>L’activité B est </a:t>
            </a:r>
            <a:r>
              <a:rPr lang="fr-FR" dirty="0" err="1" smtClean="0">
                <a:solidFill>
                  <a:srgbClr val="0000FF"/>
                </a:solidFill>
              </a:rPr>
              <a:t>TBien</a:t>
            </a:r>
            <a:endParaRPr lang="fr-FR" dirty="0" smtClean="0">
              <a:solidFill>
                <a:srgbClr val="0000FF"/>
              </a:solidFill>
            </a:endParaRPr>
          </a:p>
          <a:p>
            <a:pPr>
              <a:lnSpc>
                <a:spcPct val="200000"/>
              </a:lnSpc>
            </a:pPr>
            <a:r>
              <a:rPr lang="fr-FR" dirty="0" smtClean="0">
                <a:solidFill>
                  <a:srgbClr val="0000FF"/>
                </a:solidFill>
              </a:rPr>
              <a:t>Vivre le récit – 3 personnes :</a:t>
            </a:r>
          </a:p>
          <a:p>
            <a:r>
              <a:rPr lang="fr-FR" dirty="0">
                <a:solidFill>
                  <a:srgbClr val="0000FF"/>
                </a:solidFill>
              </a:rPr>
              <a:t>	</a:t>
            </a:r>
            <a:r>
              <a:rPr lang="fr-FR" dirty="0" smtClean="0">
                <a:solidFill>
                  <a:srgbClr val="0000FF"/>
                </a:solidFill>
              </a:rPr>
              <a:t>Une mime</a:t>
            </a:r>
          </a:p>
          <a:p>
            <a:r>
              <a:rPr lang="fr-FR" dirty="0" smtClean="0">
                <a:solidFill>
                  <a:srgbClr val="0000FF"/>
                </a:solidFill>
              </a:rPr>
              <a:t>	Une lis l’histoire</a:t>
            </a:r>
          </a:p>
          <a:p>
            <a:r>
              <a:rPr lang="fr-FR" dirty="0">
                <a:solidFill>
                  <a:srgbClr val="0000FF"/>
                </a:solidFill>
              </a:rPr>
              <a:t>	</a:t>
            </a:r>
            <a:r>
              <a:rPr lang="fr-FR" dirty="0" smtClean="0">
                <a:solidFill>
                  <a:srgbClr val="0000FF"/>
                </a:solidFill>
              </a:rPr>
              <a:t>Une explique</a:t>
            </a:r>
            <a:endParaRPr lang="fr-FR" dirty="0" smtClean="0">
              <a:solidFill>
                <a:srgbClr val="0000FF"/>
              </a:solidFill>
            </a:endParaRPr>
          </a:p>
          <a:p>
            <a:pPr>
              <a:lnSpc>
                <a:spcPct val="200000"/>
              </a:lnSpc>
            </a:pPr>
            <a:r>
              <a:rPr lang="fr-FR" dirty="0" smtClean="0">
                <a:solidFill>
                  <a:srgbClr val="0000FF"/>
                </a:solidFill>
              </a:rPr>
              <a:t>Explorer la bible – Quelques jeunes lisent les questions et les autres répondent</a:t>
            </a:r>
          </a:p>
          <a:p>
            <a:pPr>
              <a:lnSpc>
                <a:spcPct val="200000"/>
              </a:lnSpc>
            </a:pPr>
            <a:r>
              <a:rPr lang="fr-FR" dirty="0" smtClean="0">
                <a:solidFill>
                  <a:srgbClr val="0000FF"/>
                </a:solidFill>
              </a:rPr>
              <a:t>Très peu de jeunes et bien parfois se sont les jeunes qui posent la question aux animateurs et vis-versa….</a:t>
            </a:r>
            <a:endParaRPr lang="fr-FR" dirty="0" smtClean="0">
              <a:solidFill>
                <a:srgbClr val="0000FF"/>
              </a:solidFill>
            </a:endParaRPr>
          </a:p>
          <a:p>
            <a:pPr>
              <a:lnSpc>
                <a:spcPct val="200000"/>
              </a:lnSpc>
            </a:pPr>
            <a:r>
              <a:rPr lang="fr-FR" dirty="0" smtClean="0">
                <a:solidFill>
                  <a:srgbClr val="0000FF"/>
                </a:solidFill>
              </a:rPr>
              <a:t>Servir ensemble – </a:t>
            </a:r>
            <a:r>
              <a:rPr lang="fr-FR" dirty="0" err="1" smtClean="0">
                <a:solidFill>
                  <a:srgbClr val="0000FF"/>
                </a:solidFill>
              </a:rPr>
              <a:t>Tbien</a:t>
            </a:r>
            <a:r>
              <a:rPr lang="fr-FR" dirty="0" smtClean="0">
                <a:solidFill>
                  <a:srgbClr val="0000FF"/>
                </a:solidFill>
              </a:rPr>
              <a:t> – A faire – Il faut du concret pour nos jeunes….</a:t>
            </a:r>
          </a:p>
          <a:p>
            <a:pPr>
              <a:lnSpc>
                <a:spcPct val="200000"/>
              </a:lnSpc>
            </a:pPr>
            <a:endParaRPr lang="fr-FR" dirty="0" smtClean="0">
              <a:solidFill>
                <a:srgbClr val="0000FF"/>
              </a:solidFill>
            </a:endParaRPr>
          </a:p>
        </p:txBody>
      </p:sp>
    </p:spTree>
    <p:extLst>
      <p:ext uri="{BB962C8B-B14F-4D97-AF65-F5344CB8AC3E}">
        <p14:creationId xmlns:p14="http://schemas.microsoft.com/office/powerpoint/2010/main" val="383280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188640"/>
            <a:ext cx="8424936" cy="7125027"/>
          </a:xfrm>
          <a:prstGeom prst="rect">
            <a:avLst/>
          </a:prstGeom>
          <a:noFill/>
        </p:spPr>
        <p:txBody>
          <a:bodyPr wrap="square" rtlCol="0">
            <a:spAutoFit/>
          </a:bodyPr>
          <a:lstStyle/>
          <a:p>
            <a:pPr algn="ctr"/>
            <a:r>
              <a:rPr lang="fr-FR" sz="2400" b="1" dirty="0" smtClean="0">
                <a:solidFill>
                  <a:srgbClr val="0000FF"/>
                </a:solidFill>
              </a:rPr>
              <a:t>1</a:t>
            </a:r>
            <a:r>
              <a:rPr lang="fr-FR" sz="2400" b="1" baseline="30000" dirty="0" smtClean="0">
                <a:solidFill>
                  <a:srgbClr val="0000FF"/>
                </a:solidFill>
              </a:rPr>
              <a:t>ère</a:t>
            </a:r>
            <a:r>
              <a:rPr lang="fr-FR" sz="2400" b="1" dirty="0" smtClean="0">
                <a:solidFill>
                  <a:srgbClr val="0000FF"/>
                </a:solidFill>
              </a:rPr>
              <a:t> leçon – JE PENSE A TOI</a:t>
            </a:r>
          </a:p>
          <a:p>
            <a:pPr algn="ctr"/>
            <a:r>
              <a:rPr lang="fr-FR" sz="900" b="1" dirty="0" smtClean="0">
                <a:solidFill>
                  <a:srgbClr val="0000FF"/>
                </a:solidFill>
              </a:rPr>
              <a:t> </a:t>
            </a:r>
          </a:p>
          <a:p>
            <a:r>
              <a:rPr lang="fr-FR" sz="2400" dirty="0" smtClean="0">
                <a:solidFill>
                  <a:srgbClr val="0000FF"/>
                </a:solidFill>
              </a:rPr>
              <a:t>Commencez par parler de la couleur noire </a:t>
            </a:r>
          </a:p>
          <a:p>
            <a:r>
              <a:rPr lang="fr-FR" sz="2400" dirty="0">
                <a:solidFill>
                  <a:srgbClr val="0000FF"/>
                </a:solidFill>
              </a:rPr>
              <a:t>	</a:t>
            </a:r>
            <a:r>
              <a:rPr lang="fr-FR" sz="2400" dirty="0" smtClean="0">
                <a:solidFill>
                  <a:srgbClr val="0000FF"/>
                </a:solidFill>
              </a:rPr>
              <a:t>Que peut évoquer cette couleur ? (peur, doute, tristesse…)</a:t>
            </a:r>
          </a:p>
          <a:p>
            <a:r>
              <a:rPr lang="fr-FR" sz="2400" dirty="0">
                <a:solidFill>
                  <a:srgbClr val="0000FF"/>
                </a:solidFill>
              </a:rPr>
              <a:t>	</a:t>
            </a:r>
            <a:r>
              <a:rPr lang="fr-FR" sz="2400" dirty="0" smtClean="0">
                <a:solidFill>
                  <a:srgbClr val="0000FF"/>
                </a:solidFill>
              </a:rPr>
              <a:t>Ou trouve-t-on cette couleur ? (nuit, vêtement, cheveux…)</a:t>
            </a:r>
          </a:p>
          <a:p>
            <a:endParaRPr lang="fr-FR" sz="1200" dirty="0" smtClean="0">
              <a:solidFill>
                <a:srgbClr val="0000FF"/>
              </a:solidFill>
            </a:endParaRPr>
          </a:p>
          <a:p>
            <a:r>
              <a:rPr lang="fr-FR" sz="2400" dirty="0" smtClean="0">
                <a:solidFill>
                  <a:srgbClr val="0000FF"/>
                </a:solidFill>
              </a:rPr>
              <a:t>Les corbeaux sont également noirs avec des reflets bleu nuit…</a:t>
            </a:r>
          </a:p>
          <a:p>
            <a:r>
              <a:rPr lang="fr-FR" sz="2400" dirty="0" smtClean="0">
                <a:solidFill>
                  <a:srgbClr val="0000FF"/>
                </a:solidFill>
              </a:rPr>
              <a:t>(vous pouvez demander à vos jeunes de faire des recherches sur cet oiseau une semaine avant…). Puis en discutez ensemble…</a:t>
            </a:r>
          </a:p>
          <a:p>
            <a:endParaRPr lang="fr-FR" sz="1200" dirty="0">
              <a:solidFill>
                <a:srgbClr val="0000FF"/>
              </a:solidFill>
            </a:endParaRPr>
          </a:p>
          <a:p>
            <a:r>
              <a:rPr lang="fr-FR" sz="2400" dirty="0" smtClean="0">
                <a:solidFill>
                  <a:srgbClr val="0000FF"/>
                </a:solidFill>
              </a:rPr>
              <a:t>Les activités A et B sont bien à vous de choisir</a:t>
            </a:r>
          </a:p>
          <a:p>
            <a:r>
              <a:rPr lang="fr-FR" sz="2400" dirty="0" smtClean="0">
                <a:solidFill>
                  <a:srgbClr val="0000FF"/>
                </a:solidFill>
              </a:rPr>
              <a:t>Ensuite commencé par la partie :</a:t>
            </a:r>
          </a:p>
          <a:p>
            <a:r>
              <a:rPr lang="fr-FR" sz="2400" dirty="0">
                <a:solidFill>
                  <a:srgbClr val="0000FF"/>
                </a:solidFill>
              </a:rPr>
              <a:t>	</a:t>
            </a:r>
            <a:r>
              <a:rPr lang="fr-FR" sz="2400" dirty="0" smtClean="0">
                <a:solidFill>
                  <a:srgbClr val="0000FF"/>
                </a:solidFill>
              </a:rPr>
              <a:t>1	Besoins et solutions</a:t>
            </a:r>
          </a:p>
          <a:p>
            <a:r>
              <a:rPr lang="fr-FR" sz="2400" dirty="0">
                <a:solidFill>
                  <a:srgbClr val="0000FF"/>
                </a:solidFill>
              </a:rPr>
              <a:t>	</a:t>
            </a:r>
            <a:r>
              <a:rPr lang="fr-FR" sz="2400" dirty="0" smtClean="0">
                <a:solidFill>
                  <a:srgbClr val="0000FF"/>
                </a:solidFill>
              </a:rPr>
              <a:t>2	Explorez la Bible choisir 2 textes</a:t>
            </a:r>
          </a:p>
          <a:p>
            <a:r>
              <a:rPr lang="fr-FR" sz="2400" dirty="0">
                <a:solidFill>
                  <a:srgbClr val="0000FF"/>
                </a:solidFill>
              </a:rPr>
              <a:t>	</a:t>
            </a:r>
            <a:r>
              <a:rPr lang="fr-FR" sz="2400" dirty="0" smtClean="0">
                <a:solidFill>
                  <a:srgbClr val="0000FF"/>
                </a:solidFill>
              </a:rPr>
              <a:t>3	Introduire le récit</a:t>
            </a:r>
          </a:p>
          <a:p>
            <a:r>
              <a:rPr lang="fr-FR" sz="2400" dirty="0">
                <a:solidFill>
                  <a:srgbClr val="0000FF"/>
                </a:solidFill>
              </a:rPr>
              <a:t>	</a:t>
            </a:r>
            <a:r>
              <a:rPr lang="fr-FR" sz="2400" dirty="0" smtClean="0">
                <a:solidFill>
                  <a:srgbClr val="0000FF"/>
                </a:solidFill>
              </a:rPr>
              <a:t>4	Vivre le récit</a:t>
            </a:r>
          </a:p>
          <a:p>
            <a:r>
              <a:rPr lang="fr-FR" sz="2400" dirty="0" smtClean="0">
                <a:solidFill>
                  <a:srgbClr val="0000FF"/>
                </a:solidFill>
              </a:rPr>
              <a:t>Ensuite pour la partie 4 – </a:t>
            </a:r>
            <a:r>
              <a:rPr lang="fr-FR" sz="2000" dirty="0" smtClean="0">
                <a:solidFill>
                  <a:srgbClr val="0000FF"/>
                </a:solidFill>
              </a:rPr>
              <a:t>Racontez plutôt un témoignage de votre vie.</a:t>
            </a:r>
          </a:p>
          <a:p>
            <a:r>
              <a:rPr lang="fr-FR" sz="2000" dirty="0" smtClean="0">
                <a:solidFill>
                  <a:srgbClr val="0000FF"/>
                </a:solidFill>
              </a:rPr>
              <a:t>Demandez-leur pendant la semaine de regarder la partie de vendredi sur leur cahier et de faire l’une des actions qui leur est demandée.</a:t>
            </a:r>
            <a:endParaRPr lang="fr-FR" sz="2400" dirty="0" smtClean="0">
              <a:solidFill>
                <a:srgbClr val="0000FF"/>
              </a:solidFill>
            </a:endParaRPr>
          </a:p>
          <a:p>
            <a:r>
              <a:rPr lang="fr-FR" sz="2400" dirty="0">
                <a:solidFill>
                  <a:srgbClr val="0000FF"/>
                </a:solidFill>
              </a:rPr>
              <a:t>	</a:t>
            </a:r>
            <a:endParaRPr lang="fr-FR" sz="2400" dirty="0" smtClean="0">
              <a:solidFill>
                <a:srgbClr val="0000FF"/>
              </a:solidFill>
            </a:endParaRPr>
          </a:p>
          <a:p>
            <a:pPr algn="ctr"/>
            <a:endParaRPr lang="fr-FR" sz="2400" dirty="0">
              <a:solidFill>
                <a:srgbClr val="0000FF"/>
              </a:solidFill>
            </a:endParaRPr>
          </a:p>
        </p:txBody>
      </p:sp>
    </p:spTree>
    <p:extLst>
      <p:ext uri="{BB962C8B-B14F-4D97-AF65-F5344CB8AC3E}">
        <p14:creationId xmlns:p14="http://schemas.microsoft.com/office/powerpoint/2010/main" val="1635484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188640"/>
            <a:ext cx="8424936" cy="6878806"/>
          </a:xfrm>
          <a:prstGeom prst="rect">
            <a:avLst/>
          </a:prstGeom>
          <a:noFill/>
        </p:spPr>
        <p:txBody>
          <a:bodyPr wrap="square" rtlCol="0">
            <a:spAutoFit/>
          </a:bodyPr>
          <a:lstStyle/>
          <a:p>
            <a:pPr algn="ctr"/>
            <a:r>
              <a:rPr lang="fr-FR" sz="2400" b="1" dirty="0" smtClean="0">
                <a:solidFill>
                  <a:srgbClr val="0000FF"/>
                </a:solidFill>
              </a:rPr>
              <a:t>2</a:t>
            </a:r>
            <a:r>
              <a:rPr lang="fr-FR" sz="2400" b="1" baseline="30000" dirty="0" smtClean="0">
                <a:solidFill>
                  <a:srgbClr val="0000FF"/>
                </a:solidFill>
              </a:rPr>
              <a:t>ème</a:t>
            </a:r>
            <a:r>
              <a:rPr lang="fr-FR" sz="2400" b="1" dirty="0" smtClean="0">
                <a:solidFill>
                  <a:srgbClr val="0000FF"/>
                </a:solidFill>
              </a:rPr>
              <a:t>  leçon – L’EPREUVE DU FEU</a:t>
            </a:r>
          </a:p>
          <a:p>
            <a:pPr algn="ctr"/>
            <a:r>
              <a:rPr lang="fr-FR" sz="900" b="1" dirty="0" smtClean="0">
                <a:solidFill>
                  <a:srgbClr val="0000FF"/>
                </a:solidFill>
              </a:rPr>
              <a:t> </a:t>
            </a:r>
          </a:p>
          <a:p>
            <a:r>
              <a:rPr lang="fr-FR" sz="2400" dirty="0" smtClean="0">
                <a:solidFill>
                  <a:srgbClr val="0000FF"/>
                </a:solidFill>
              </a:rPr>
              <a:t>Activité de préparation pour la A si vous n’aimez pas prendre l’image de Jésus vous pouvez prendre l’image de la croix. La partie B est très bien aussi à vous de choisir.</a:t>
            </a:r>
          </a:p>
          <a:p>
            <a:endParaRPr lang="fr-FR" sz="2400" dirty="0">
              <a:solidFill>
                <a:srgbClr val="0000FF"/>
              </a:solidFill>
            </a:endParaRPr>
          </a:p>
          <a:p>
            <a:r>
              <a:rPr lang="fr-FR" sz="2400" dirty="0" smtClean="0">
                <a:solidFill>
                  <a:srgbClr val="0000FF"/>
                </a:solidFill>
              </a:rPr>
              <a:t>Introduire le récit – Apportez du bois mouillé et essayé de faire prendre le feu avec les précaution nécessaire et les enfants verront ainsi de leur propre yeux que le feu ne peut être allumé…</a:t>
            </a:r>
          </a:p>
          <a:p>
            <a:endParaRPr lang="fr-FR" sz="2400" dirty="0" smtClean="0">
              <a:solidFill>
                <a:srgbClr val="0000FF"/>
              </a:solidFill>
            </a:endParaRPr>
          </a:p>
          <a:p>
            <a:r>
              <a:rPr lang="fr-FR" sz="2400" dirty="0" smtClean="0">
                <a:solidFill>
                  <a:srgbClr val="0000FF"/>
                </a:solidFill>
              </a:rPr>
              <a:t>Vivre le récit  - Que chaque groupe est une partie de l’histoire.</a:t>
            </a:r>
          </a:p>
          <a:p>
            <a:r>
              <a:rPr lang="fr-FR" sz="2400" dirty="0">
                <a:solidFill>
                  <a:srgbClr val="0000FF"/>
                </a:solidFill>
              </a:rPr>
              <a:t>	</a:t>
            </a:r>
            <a:r>
              <a:rPr lang="fr-FR" sz="2400" dirty="0" smtClean="0">
                <a:solidFill>
                  <a:srgbClr val="0000FF"/>
                </a:solidFill>
              </a:rPr>
              <a:t>	Lire la partie attribuée, ensuite approfondir ex : </a:t>
            </a:r>
          </a:p>
          <a:p>
            <a:r>
              <a:rPr lang="fr-FR" sz="2400" dirty="0">
                <a:solidFill>
                  <a:srgbClr val="0000FF"/>
                </a:solidFill>
              </a:rPr>
              <a:t>	</a:t>
            </a:r>
            <a:r>
              <a:rPr lang="fr-FR" sz="2400" dirty="0" smtClean="0">
                <a:solidFill>
                  <a:srgbClr val="0000FF"/>
                </a:solidFill>
              </a:rPr>
              <a:t>	Pourquoi </a:t>
            </a:r>
            <a:r>
              <a:rPr lang="fr-FR" sz="2400" dirty="0" err="1" smtClean="0">
                <a:solidFill>
                  <a:srgbClr val="0000FF"/>
                </a:solidFill>
              </a:rPr>
              <a:t>Abdias</a:t>
            </a:r>
            <a:r>
              <a:rPr lang="fr-FR" sz="2400" dirty="0" smtClean="0">
                <a:solidFill>
                  <a:srgbClr val="0000FF"/>
                </a:solidFill>
              </a:rPr>
              <a:t> appelle-t-il  Elie – Mon seigneur ?</a:t>
            </a:r>
          </a:p>
          <a:p>
            <a:r>
              <a:rPr lang="fr-FR" sz="2400" dirty="0">
                <a:solidFill>
                  <a:srgbClr val="0000FF"/>
                </a:solidFill>
              </a:rPr>
              <a:t>	</a:t>
            </a:r>
            <a:r>
              <a:rPr lang="fr-FR" sz="2400" dirty="0" smtClean="0">
                <a:solidFill>
                  <a:srgbClr val="0000FF"/>
                </a:solidFill>
              </a:rPr>
              <a:t>	Pourquoi at-il peur Achab….</a:t>
            </a:r>
            <a:r>
              <a:rPr lang="fr-FR" sz="2400" dirty="0" err="1" smtClean="0">
                <a:solidFill>
                  <a:srgbClr val="0000FF"/>
                </a:solidFill>
              </a:rPr>
              <a:t>ect</a:t>
            </a:r>
            <a:r>
              <a:rPr lang="fr-FR" sz="2400" dirty="0" smtClean="0">
                <a:solidFill>
                  <a:srgbClr val="0000FF"/>
                </a:solidFill>
              </a:rPr>
              <a:t>.</a:t>
            </a:r>
          </a:p>
          <a:p>
            <a:r>
              <a:rPr lang="fr-FR" sz="2400" dirty="0" smtClean="0">
                <a:solidFill>
                  <a:srgbClr val="0000FF"/>
                </a:solidFill>
              </a:rPr>
              <a:t>Un autre groupe – </a:t>
            </a:r>
          </a:p>
          <a:p>
            <a:r>
              <a:rPr lang="fr-FR" sz="2400" dirty="0">
                <a:solidFill>
                  <a:srgbClr val="0000FF"/>
                </a:solidFill>
              </a:rPr>
              <a:t>	</a:t>
            </a:r>
            <a:r>
              <a:rPr lang="fr-FR" sz="2400" dirty="0" smtClean="0">
                <a:solidFill>
                  <a:srgbClr val="0000FF"/>
                </a:solidFill>
              </a:rPr>
              <a:t>	Que veut dire « clochez-vous…)?</a:t>
            </a:r>
          </a:p>
          <a:p>
            <a:r>
              <a:rPr lang="fr-FR" sz="2400" dirty="0">
                <a:solidFill>
                  <a:srgbClr val="0000FF"/>
                </a:solidFill>
              </a:rPr>
              <a:t>	</a:t>
            </a:r>
            <a:r>
              <a:rPr lang="fr-FR" sz="2400" dirty="0" smtClean="0">
                <a:solidFill>
                  <a:srgbClr val="0000FF"/>
                </a:solidFill>
              </a:rPr>
              <a:t>	Est-ce bien de la part d’Elie de ce moquer ?</a:t>
            </a:r>
          </a:p>
          <a:p>
            <a:r>
              <a:rPr lang="fr-FR" sz="2400" dirty="0">
                <a:solidFill>
                  <a:srgbClr val="0000FF"/>
                </a:solidFill>
              </a:rPr>
              <a:t>	</a:t>
            </a:r>
            <a:r>
              <a:rPr lang="fr-FR" sz="2400" dirty="0" smtClean="0">
                <a:solidFill>
                  <a:srgbClr val="0000FF"/>
                </a:solidFill>
              </a:rPr>
              <a:t>	Qu’est-ce qu’une incision et pourquoi le faire ?</a:t>
            </a:r>
          </a:p>
          <a:p>
            <a:endParaRPr lang="fr-FR" sz="2400" dirty="0" smtClean="0">
              <a:solidFill>
                <a:srgbClr val="0000FF"/>
              </a:solidFill>
            </a:endParaRPr>
          </a:p>
        </p:txBody>
      </p:sp>
    </p:spTree>
    <p:extLst>
      <p:ext uri="{BB962C8B-B14F-4D97-AF65-F5344CB8AC3E}">
        <p14:creationId xmlns:p14="http://schemas.microsoft.com/office/powerpoint/2010/main" val="811449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548680"/>
            <a:ext cx="8208912" cy="4893647"/>
          </a:xfrm>
          <a:prstGeom prst="rect">
            <a:avLst/>
          </a:prstGeom>
          <a:noFill/>
        </p:spPr>
        <p:txBody>
          <a:bodyPr wrap="square" rtlCol="0">
            <a:spAutoFit/>
          </a:bodyPr>
          <a:lstStyle/>
          <a:p>
            <a:r>
              <a:rPr lang="fr-FR" dirty="0" smtClean="0">
                <a:solidFill>
                  <a:srgbClr val="0000FF"/>
                </a:solidFill>
              </a:rPr>
              <a:t>	</a:t>
            </a:r>
            <a:r>
              <a:rPr lang="fr-FR" sz="2400" dirty="0" smtClean="0">
                <a:solidFill>
                  <a:srgbClr val="0000FF"/>
                </a:solidFill>
              </a:rPr>
              <a:t>Un 3</a:t>
            </a:r>
            <a:r>
              <a:rPr lang="fr-FR" sz="2400" baseline="30000" dirty="0" smtClean="0">
                <a:solidFill>
                  <a:srgbClr val="0000FF"/>
                </a:solidFill>
              </a:rPr>
              <a:t>ème</a:t>
            </a:r>
            <a:r>
              <a:rPr lang="fr-FR" sz="2400" dirty="0" smtClean="0">
                <a:solidFill>
                  <a:srgbClr val="0000FF"/>
                </a:solidFill>
              </a:rPr>
              <a:t> groupe</a:t>
            </a:r>
          </a:p>
          <a:p>
            <a:r>
              <a:rPr lang="fr-FR" sz="2400" dirty="0">
                <a:solidFill>
                  <a:srgbClr val="0000FF"/>
                </a:solidFill>
              </a:rPr>
              <a:t>	</a:t>
            </a:r>
            <a:r>
              <a:rPr lang="fr-FR" sz="2400" dirty="0" smtClean="0">
                <a:solidFill>
                  <a:srgbClr val="0000FF"/>
                </a:solidFill>
              </a:rPr>
              <a:t>	Où se trouvait l’eau ?</a:t>
            </a:r>
          </a:p>
          <a:p>
            <a:r>
              <a:rPr lang="fr-FR" sz="2400" dirty="0">
                <a:solidFill>
                  <a:srgbClr val="0000FF"/>
                </a:solidFill>
              </a:rPr>
              <a:t>	</a:t>
            </a:r>
            <a:r>
              <a:rPr lang="fr-FR" sz="2400" dirty="0" smtClean="0">
                <a:solidFill>
                  <a:srgbClr val="0000FF"/>
                </a:solidFill>
              </a:rPr>
              <a:t>	Par quel processus ont-ils apportés l’eau ?</a:t>
            </a:r>
          </a:p>
          <a:p>
            <a:r>
              <a:rPr lang="fr-FR" sz="2400" dirty="0">
                <a:solidFill>
                  <a:srgbClr val="0000FF"/>
                </a:solidFill>
              </a:rPr>
              <a:t>	</a:t>
            </a:r>
            <a:r>
              <a:rPr lang="fr-FR" sz="2400" dirty="0" smtClean="0">
                <a:solidFill>
                  <a:srgbClr val="0000FF"/>
                </a:solidFill>
              </a:rPr>
              <a:t>	</a:t>
            </a:r>
            <a:r>
              <a:rPr lang="fr-FR" sz="2400" dirty="0" err="1" smtClean="0">
                <a:solidFill>
                  <a:srgbClr val="0000FF"/>
                </a:solidFill>
              </a:rPr>
              <a:t>Ect</a:t>
            </a:r>
            <a:endParaRPr lang="fr-FR" sz="2400" dirty="0" smtClean="0">
              <a:solidFill>
                <a:srgbClr val="0000FF"/>
              </a:solidFill>
            </a:endParaRPr>
          </a:p>
          <a:p>
            <a:endParaRPr lang="fr-FR" sz="2400" dirty="0">
              <a:solidFill>
                <a:srgbClr val="0000FF"/>
              </a:solidFill>
            </a:endParaRPr>
          </a:p>
          <a:p>
            <a:r>
              <a:rPr lang="fr-FR" sz="2400" dirty="0" smtClean="0">
                <a:solidFill>
                  <a:srgbClr val="0000FF"/>
                </a:solidFill>
              </a:rPr>
              <a:t>Explorer la Bible ne choisir que 2 exemples</a:t>
            </a:r>
          </a:p>
          <a:p>
            <a:endParaRPr lang="fr-FR" sz="2400" dirty="0">
              <a:solidFill>
                <a:srgbClr val="0000FF"/>
              </a:solidFill>
            </a:endParaRPr>
          </a:p>
          <a:p>
            <a:r>
              <a:rPr lang="fr-FR" sz="2400" dirty="0" smtClean="0">
                <a:solidFill>
                  <a:srgbClr val="0000FF"/>
                </a:solidFill>
              </a:rPr>
              <a:t>La partie scénario – choisir selon le temps qui vous reste (2 ou 3)</a:t>
            </a:r>
          </a:p>
          <a:p>
            <a:endParaRPr lang="fr-FR" sz="2400" dirty="0">
              <a:solidFill>
                <a:srgbClr val="0000FF"/>
              </a:solidFill>
            </a:endParaRPr>
          </a:p>
          <a:p>
            <a:r>
              <a:rPr lang="fr-FR" sz="2400" dirty="0" smtClean="0">
                <a:solidFill>
                  <a:srgbClr val="0000FF"/>
                </a:solidFill>
              </a:rPr>
              <a:t>Demandez-leur pendant la semaine  de réfléchir sur ce qui leur est demandé à la partie de jeudi….. </a:t>
            </a:r>
          </a:p>
          <a:p>
            <a:endParaRPr lang="fr-FR" sz="2400" dirty="0">
              <a:solidFill>
                <a:srgbClr val="0000FF"/>
              </a:solidFill>
            </a:endParaRPr>
          </a:p>
          <a:p>
            <a:r>
              <a:rPr lang="fr-FR" sz="2400" dirty="0" smtClean="0">
                <a:solidFill>
                  <a:srgbClr val="0000FF"/>
                </a:solidFill>
              </a:rPr>
              <a:t>Imprimer la croix en A3</a:t>
            </a:r>
            <a:endParaRPr lang="fr-FR" dirty="0">
              <a:solidFill>
                <a:srgbClr val="0000FF"/>
              </a:solidFill>
            </a:endParaRPr>
          </a:p>
        </p:txBody>
      </p:sp>
    </p:spTree>
    <p:extLst>
      <p:ext uri="{BB962C8B-B14F-4D97-AF65-F5344CB8AC3E}">
        <p14:creationId xmlns:p14="http://schemas.microsoft.com/office/powerpoint/2010/main" val="672036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Je crois en Dieu ...">
            <a:hlinkClick r:id="rId2"/>
          </p:cNvPr>
          <p:cNvPicPr/>
          <p:nvPr/>
        </p:nvPicPr>
        <p:blipFill>
          <a:blip r:embed="rId3"/>
          <a:srcRect/>
          <a:stretch>
            <a:fillRect/>
          </a:stretch>
        </p:blipFill>
        <p:spPr bwMode="auto">
          <a:xfrm>
            <a:off x="1187624" y="0"/>
            <a:ext cx="6408712" cy="6858000"/>
          </a:xfrm>
          <a:prstGeom prst="rect">
            <a:avLst/>
          </a:prstGeom>
          <a:noFill/>
          <a:ln w="9525">
            <a:noFill/>
            <a:miter lim="800000"/>
            <a:headEnd/>
            <a:tailEnd/>
          </a:ln>
        </p:spPr>
      </p:pic>
    </p:spTree>
    <p:extLst>
      <p:ext uri="{BB962C8B-B14F-4D97-AF65-F5344CB8AC3E}">
        <p14:creationId xmlns:p14="http://schemas.microsoft.com/office/powerpoint/2010/main" val="1400463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ttp://farm3.static.flickr.com/2022/2041100176_a7d40ac3cb.jpg?v=0"/>
          <p:cNvPicPr/>
          <p:nvPr/>
        </p:nvPicPr>
        <p:blipFill rotWithShape="1">
          <a:blip r:embed="rId2"/>
          <a:srcRect b="33980"/>
          <a:stretch/>
        </p:blipFill>
        <p:spPr bwMode="auto">
          <a:xfrm>
            <a:off x="1043608" y="-13433"/>
            <a:ext cx="7236296" cy="6857582"/>
          </a:xfrm>
          <a:prstGeom prst="rect">
            <a:avLst/>
          </a:prstGeom>
          <a:noFill/>
          <a:ln w="9525">
            <a:noFill/>
            <a:miter lim="800000"/>
            <a:headEnd/>
            <a:tailEnd/>
          </a:ln>
        </p:spPr>
      </p:pic>
    </p:spTree>
    <p:extLst>
      <p:ext uri="{BB962C8B-B14F-4D97-AF65-F5344CB8AC3E}">
        <p14:creationId xmlns:p14="http://schemas.microsoft.com/office/powerpoint/2010/main" val="2513746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834" y="332656"/>
            <a:ext cx="8568952" cy="4924425"/>
          </a:xfrm>
          <a:prstGeom prst="rect">
            <a:avLst/>
          </a:prstGeom>
        </p:spPr>
        <p:txBody>
          <a:bodyPr wrap="square">
            <a:spAutoFit/>
          </a:bodyPr>
          <a:lstStyle/>
          <a:p>
            <a:pPr algn="ctr"/>
            <a:r>
              <a:rPr lang="fr-FR" b="1" dirty="0">
                <a:solidFill>
                  <a:srgbClr val="0000FF"/>
                </a:solidFill>
              </a:rPr>
              <a:t>3</a:t>
            </a:r>
            <a:r>
              <a:rPr lang="fr-FR" b="1" baseline="30000" dirty="0" smtClean="0">
                <a:solidFill>
                  <a:srgbClr val="0000FF"/>
                </a:solidFill>
              </a:rPr>
              <a:t>ème</a:t>
            </a:r>
            <a:r>
              <a:rPr lang="fr-FR" b="1" dirty="0" smtClean="0">
                <a:solidFill>
                  <a:srgbClr val="0000FF"/>
                </a:solidFill>
              </a:rPr>
              <a:t>  leçon – UNE PROMESSE TENUE</a:t>
            </a:r>
          </a:p>
          <a:p>
            <a:pPr algn="ctr"/>
            <a:r>
              <a:rPr lang="fr-FR" sz="800" b="1" dirty="0" smtClean="0">
                <a:solidFill>
                  <a:srgbClr val="0000FF"/>
                </a:solidFill>
              </a:rPr>
              <a:t> </a:t>
            </a:r>
          </a:p>
          <a:p>
            <a:pPr>
              <a:lnSpc>
                <a:spcPct val="200000"/>
              </a:lnSpc>
            </a:pPr>
            <a:r>
              <a:rPr lang="fr-FR" dirty="0" smtClean="0">
                <a:solidFill>
                  <a:srgbClr val="0000FF"/>
                </a:solidFill>
              </a:rPr>
              <a:t>Activité de préparation  A et B – Bien</a:t>
            </a:r>
          </a:p>
          <a:p>
            <a:pPr>
              <a:lnSpc>
                <a:spcPct val="200000"/>
              </a:lnSpc>
            </a:pPr>
            <a:r>
              <a:rPr lang="fr-FR" dirty="0" smtClean="0">
                <a:solidFill>
                  <a:srgbClr val="0000FF"/>
                </a:solidFill>
              </a:rPr>
              <a:t>Introduire la leçon – Ok</a:t>
            </a:r>
          </a:p>
          <a:p>
            <a:pPr>
              <a:lnSpc>
                <a:spcPct val="200000"/>
              </a:lnSpc>
            </a:pPr>
            <a:r>
              <a:rPr lang="fr-FR" dirty="0" smtClean="0">
                <a:solidFill>
                  <a:srgbClr val="0000FF"/>
                </a:solidFill>
              </a:rPr>
              <a:t>Vivre le récit – Ok</a:t>
            </a:r>
          </a:p>
          <a:p>
            <a:pPr>
              <a:lnSpc>
                <a:spcPct val="200000"/>
              </a:lnSpc>
            </a:pPr>
            <a:r>
              <a:rPr lang="fr-FR" dirty="0" smtClean="0">
                <a:solidFill>
                  <a:srgbClr val="0000FF"/>
                </a:solidFill>
              </a:rPr>
              <a:t>Explorer la bible les questions  a se poser 2, 6 et 7 sont importantes</a:t>
            </a:r>
          </a:p>
          <a:p>
            <a:pPr>
              <a:lnSpc>
                <a:spcPct val="200000"/>
              </a:lnSpc>
            </a:pPr>
            <a:r>
              <a:rPr lang="fr-FR" dirty="0" smtClean="0">
                <a:solidFill>
                  <a:srgbClr val="0000FF"/>
                </a:solidFill>
              </a:rPr>
              <a:t>Scénarios – TB à développer</a:t>
            </a:r>
          </a:p>
          <a:p>
            <a:pPr>
              <a:lnSpc>
                <a:spcPct val="200000"/>
              </a:lnSpc>
            </a:pPr>
            <a:r>
              <a:rPr lang="fr-FR" dirty="0" smtClean="0">
                <a:solidFill>
                  <a:srgbClr val="0000FF"/>
                </a:solidFill>
              </a:rPr>
              <a:t>Une promesse à partager – A faire absolument </a:t>
            </a:r>
          </a:p>
          <a:p>
            <a:pPr>
              <a:lnSpc>
                <a:spcPct val="200000"/>
              </a:lnSpc>
            </a:pPr>
            <a:endParaRPr lang="fr-FR" dirty="0">
              <a:solidFill>
                <a:srgbClr val="0000FF"/>
              </a:solidFill>
            </a:endParaRPr>
          </a:p>
          <a:p>
            <a:pPr>
              <a:lnSpc>
                <a:spcPct val="200000"/>
              </a:lnSpc>
            </a:pPr>
            <a:r>
              <a:rPr lang="fr-FR" dirty="0" smtClean="0">
                <a:solidFill>
                  <a:srgbClr val="0000FF"/>
                </a:solidFill>
              </a:rPr>
              <a:t>Les jeunes peuvent faire pendant la semaine la partie de jeudi …</a:t>
            </a:r>
            <a:endParaRPr lang="fr-FR" dirty="0">
              <a:solidFill>
                <a:srgbClr val="0000FF"/>
              </a:solidFill>
            </a:endParaRPr>
          </a:p>
        </p:txBody>
      </p:sp>
    </p:spTree>
    <p:extLst>
      <p:ext uri="{BB962C8B-B14F-4D97-AF65-F5344CB8AC3E}">
        <p14:creationId xmlns:p14="http://schemas.microsoft.com/office/powerpoint/2010/main" val="1925948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1834" y="332656"/>
            <a:ext cx="8568952" cy="5339923"/>
          </a:xfrm>
          <a:prstGeom prst="rect">
            <a:avLst/>
          </a:prstGeom>
        </p:spPr>
        <p:txBody>
          <a:bodyPr wrap="square">
            <a:spAutoFit/>
          </a:bodyPr>
          <a:lstStyle/>
          <a:p>
            <a:pPr algn="ctr"/>
            <a:endParaRPr lang="fr-FR" b="1" dirty="0" smtClean="0">
              <a:solidFill>
                <a:srgbClr val="0000FF"/>
              </a:solidFill>
            </a:endParaRPr>
          </a:p>
          <a:p>
            <a:pPr algn="ctr"/>
            <a:r>
              <a:rPr lang="fr-FR" b="1" dirty="0" smtClean="0">
                <a:solidFill>
                  <a:srgbClr val="0000FF"/>
                </a:solidFill>
              </a:rPr>
              <a:t>4</a:t>
            </a:r>
            <a:r>
              <a:rPr lang="fr-FR" b="1" baseline="30000" dirty="0" smtClean="0">
                <a:solidFill>
                  <a:srgbClr val="0000FF"/>
                </a:solidFill>
              </a:rPr>
              <a:t>ème</a:t>
            </a:r>
            <a:r>
              <a:rPr lang="fr-FR" b="1" dirty="0" smtClean="0">
                <a:solidFill>
                  <a:srgbClr val="0000FF"/>
                </a:solidFill>
              </a:rPr>
              <a:t>  leçon – QUAND DIEU RATRAPE ELIE</a:t>
            </a:r>
          </a:p>
          <a:p>
            <a:pPr algn="ctr"/>
            <a:r>
              <a:rPr lang="fr-FR" sz="800" b="1" dirty="0" smtClean="0">
                <a:solidFill>
                  <a:srgbClr val="0000FF"/>
                </a:solidFill>
              </a:rPr>
              <a:t> </a:t>
            </a:r>
          </a:p>
          <a:p>
            <a:pPr>
              <a:lnSpc>
                <a:spcPct val="150000"/>
              </a:lnSpc>
            </a:pPr>
            <a:r>
              <a:rPr lang="fr-FR" dirty="0" smtClean="0">
                <a:solidFill>
                  <a:srgbClr val="0000FF"/>
                </a:solidFill>
              </a:rPr>
              <a:t>Activité de préparation  A et B – T Bien</a:t>
            </a:r>
          </a:p>
          <a:p>
            <a:pPr>
              <a:lnSpc>
                <a:spcPct val="150000"/>
              </a:lnSpc>
            </a:pPr>
            <a:r>
              <a:rPr lang="fr-FR" dirty="0" smtClean="0">
                <a:solidFill>
                  <a:srgbClr val="0000FF"/>
                </a:solidFill>
              </a:rPr>
              <a:t>Avant de parler du récit – Développer le verset à mémoriser avec vos jeunes. </a:t>
            </a:r>
          </a:p>
          <a:p>
            <a:pPr>
              <a:lnSpc>
                <a:spcPct val="150000"/>
              </a:lnSpc>
            </a:pPr>
            <a:r>
              <a:rPr lang="fr-FR" dirty="0" smtClean="0">
                <a:solidFill>
                  <a:srgbClr val="0000FF"/>
                </a:solidFill>
              </a:rPr>
              <a:t>Chaque famille traverse des difficultés, des injustices etc. Alors comment comprendre: </a:t>
            </a:r>
          </a:p>
          <a:p>
            <a:pPr>
              <a:lnSpc>
                <a:spcPct val="150000"/>
              </a:lnSpc>
            </a:pPr>
            <a:r>
              <a:rPr lang="fr-FR" dirty="0" smtClean="0">
                <a:solidFill>
                  <a:srgbClr val="0000FF"/>
                </a:solidFill>
              </a:rPr>
              <a:t>« Je ne te </a:t>
            </a:r>
            <a:r>
              <a:rPr lang="fr-FR" b="1" dirty="0" smtClean="0">
                <a:solidFill>
                  <a:srgbClr val="0000FF"/>
                </a:solidFill>
              </a:rPr>
              <a:t>délaisserai point</a:t>
            </a:r>
            <a:r>
              <a:rPr lang="fr-FR" dirty="0" smtClean="0">
                <a:solidFill>
                  <a:srgbClr val="0000FF"/>
                </a:solidFill>
              </a:rPr>
              <a:t>, et je ne </a:t>
            </a:r>
            <a:r>
              <a:rPr lang="fr-FR" b="1" dirty="0" smtClean="0">
                <a:solidFill>
                  <a:srgbClr val="0000FF"/>
                </a:solidFill>
              </a:rPr>
              <a:t>t’abandonnerai point</a:t>
            </a:r>
            <a:r>
              <a:rPr lang="fr-FR" dirty="0" smtClean="0">
                <a:solidFill>
                  <a:srgbClr val="0000FF"/>
                </a:solidFill>
              </a:rPr>
              <a:t> » </a:t>
            </a:r>
            <a:r>
              <a:rPr lang="fr-FR" dirty="0" err="1" smtClean="0">
                <a:solidFill>
                  <a:srgbClr val="0000FF"/>
                </a:solidFill>
              </a:rPr>
              <a:t>Hebr</a:t>
            </a:r>
            <a:r>
              <a:rPr lang="fr-FR" dirty="0" smtClean="0">
                <a:solidFill>
                  <a:srgbClr val="0000FF"/>
                </a:solidFill>
              </a:rPr>
              <a:t> 13 : 5</a:t>
            </a:r>
          </a:p>
          <a:p>
            <a:pPr>
              <a:lnSpc>
                <a:spcPct val="150000"/>
              </a:lnSpc>
            </a:pPr>
            <a:r>
              <a:rPr lang="fr-FR" dirty="0" smtClean="0">
                <a:solidFill>
                  <a:srgbClr val="0000FF"/>
                </a:solidFill>
              </a:rPr>
              <a:t>Vivre le récit – Les jeunes peuvent faire le bruit du vent – un adulte caché passera les bruits d’un tremblement de terre et le crépitement d’un feu…..</a:t>
            </a:r>
          </a:p>
          <a:p>
            <a:pPr>
              <a:lnSpc>
                <a:spcPct val="150000"/>
              </a:lnSpc>
            </a:pPr>
            <a:r>
              <a:rPr lang="fr-FR" dirty="0" smtClean="0">
                <a:solidFill>
                  <a:srgbClr val="0000FF"/>
                </a:solidFill>
              </a:rPr>
              <a:t>Explorer la bible les questions  a se poser 3, et la 5 sont intéressantes…</a:t>
            </a:r>
          </a:p>
          <a:p>
            <a:pPr>
              <a:lnSpc>
                <a:spcPct val="150000"/>
              </a:lnSpc>
            </a:pPr>
            <a:r>
              <a:rPr lang="fr-FR" dirty="0" smtClean="0">
                <a:solidFill>
                  <a:srgbClr val="0000FF"/>
                </a:solidFill>
              </a:rPr>
              <a:t>Scénarios – choisir 2 exemples</a:t>
            </a:r>
          </a:p>
          <a:p>
            <a:pPr>
              <a:lnSpc>
                <a:spcPct val="150000"/>
              </a:lnSpc>
            </a:pPr>
            <a:r>
              <a:rPr lang="fr-FR" dirty="0" smtClean="0">
                <a:solidFill>
                  <a:srgbClr val="0000FF"/>
                </a:solidFill>
              </a:rPr>
              <a:t>Ecrire le nom de la personne sur une feuille au mur de la salle après un moment de prière . Vous devez le faire aussi  et pendant la semaine chacun demande à Dieu ce qu’il pourrait faire pour cette personne….En discuter la semaine suivante (5mn)</a:t>
            </a:r>
          </a:p>
        </p:txBody>
      </p:sp>
    </p:spTree>
    <p:extLst>
      <p:ext uri="{BB962C8B-B14F-4D97-AF65-F5344CB8AC3E}">
        <p14:creationId xmlns:p14="http://schemas.microsoft.com/office/powerpoint/2010/main" val="371560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4001" y="188640"/>
            <a:ext cx="8568952" cy="6309420"/>
          </a:xfrm>
          <a:prstGeom prst="rect">
            <a:avLst/>
          </a:prstGeom>
        </p:spPr>
        <p:txBody>
          <a:bodyPr wrap="square">
            <a:spAutoFit/>
          </a:bodyPr>
          <a:lstStyle/>
          <a:p>
            <a:pPr algn="ctr"/>
            <a:endParaRPr lang="fr-FR" b="1" dirty="0" smtClean="0">
              <a:solidFill>
                <a:srgbClr val="0000FF"/>
              </a:solidFill>
            </a:endParaRPr>
          </a:p>
          <a:p>
            <a:pPr algn="ctr"/>
            <a:r>
              <a:rPr lang="fr-FR" b="1" dirty="0">
                <a:solidFill>
                  <a:srgbClr val="0000FF"/>
                </a:solidFill>
              </a:rPr>
              <a:t>5</a:t>
            </a:r>
            <a:r>
              <a:rPr lang="fr-FR" b="1" baseline="30000" dirty="0" smtClean="0">
                <a:solidFill>
                  <a:srgbClr val="0000FF"/>
                </a:solidFill>
              </a:rPr>
              <a:t>ème</a:t>
            </a:r>
            <a:r>
              <a:rPr lang="fr-FR" b="1" dirty="0" smtClean="0">
                <a:solidFill>
                  <a:srgbClr val="0000FF"/>
                </a:solidFill>
              </a:rPr>
              <a:t>  leçon – ELIE MARCHE AVEC DIEU</a:t>
            </a:r>
          </a:p>
          <a:p>
            <a:pPr algn="ctr"/>
            <a:r>
              <a:rPr lang="fr-FR" sz="800" b="1" dirty="0" smtClean="0">
                <a:solidFill>
                  <a:srgbClr val="0000FF"/>
                </a:solidFill>
              </a:rPr>
              <a:t> </a:t>
            </a:r>
          </a:p>
          <a:p>
            <a:pPr>
              <a:lnSpc>
                <a:spcPct val="200000"/>
              </a:lnSpc>
            </a:pPr>
            <a:r>
              <a:rPr lang="fr-FR" dirty="0" smtClean="0">
                <a:solidFill>
                  <a:srgbClr val="0000FF"/>
                </a:solidFill>
              </a:rPr>
              <a:t>Activité de préparation  A - T Bien</a:t>
            </a:r>
          </a:p>
          <a:p>
            <a:pPr>
              <a:lnSpc>
                <a:spcPct val="200000"/>
              </a:lnSpc>
            </a:pPr>
            <a:r>
              <a:rPr lang="fr-FR" dirty="0" smtClean="0">
                <a:solidFill>
                  <a:srgbClr val="0000FF"/>
                </a:solidFill>
              </a:rPr>
              <a:t>Vivre le récit – Selon le nombre de jeunes. Plusieurs groupes ou bien chaque enfant est attribué une part du texte. Chaque groupe, le lis ensemble et ensuite chaque groupe avec un rapporteur raconte sa partie de l’histoire….</a:t>
            </a:r>
          </a:p>
          <a:p>
            <a:pPr>
              <a:lnSpc>
                <a:spcPct val="200000"/>
              </a:lnSpc>
            </a:pPr>
            <a:r>
              <a:rPr lang="fr-FR" dirty="0" smtClean="0">
                <a:solidFill>
                  <a:srgbClr val="0000FF"/>
                </a:solidFill>
              </a:rPr>
              <a:t>Ensuite choisir 2 ou 3 actions selon les talents de vos jeunes….</a:t>
            </a:r>
            <a:endParaRPr lang="fr-FR" dirty="0" smtClean="0">
              <a:solidFill>
                <a:srgbClr val="0000FF"/>
              </a:solidFill>
            </a:endParaRPr>
          </a:p>
          <a:p>
            <a:pPr>
              <a:lnSpc>
                <a:spcPct val="200000"/>
              </a:lnSpc>
            </a:pPr>
            <a:r>
              <a:rPr lang="fr-FR" dirty="0" smtClean="0">
                <a:solidFill>
                  <a:srgbClr val="0000FF"/>
                </a:solidFill>
              </a:rPr>
              <a:t>Explorer la bible selon le temps qui vous reste  (Rappel de l’histoire de Jonas)</a:t>
            </a:r>
          </a:p>
          <a:p>
            <a:pPr>
              <a:lnSpc>
                <a:spcPct val="200000"/>
              </a:lnSpc>
            </a:pPr>
            <a:r>
              <a:rPr lang="fr-FR" dirty="0" smtClean="0">
                <a:solidFill>
                  <a:srgbClr val="0000FF"/>
                </a:solidFill>
              </a:rPr>
              <a:t>Scénarios – choisir 2 exemples</a:t>
            </a:r>
          </a:p>
          <a:p>
            <a:pPr>
              <a:lnSpc>
                <a:spcPct val="200000"/>
              </a:lnSpc>
            </a:pPr>
            <a:r>
              <a:rPr lang="fr-FR" dirty="0" smtClean="0">
                <a:solidFill>
                  <a:srgbClr val="0000FF"/>
                </a:solidFill>
              </a:rPr>
              <a:t>Passons du temps ensemble  -  A Faire </a:t>
            </a:r>
          </a:p>
          <a:p>
            <a:pPr>
              <a:lnSpc>
                <a:spcPct val="200000"/>
              </a:lnSpc>
            </a:pPr>
            <a:r>
              <a:rPr lang="fr-FR" dirty="0" smtClean="0">
                <a:solidFill>
                  <a:srgbClr val="0000FF"/>
                </a:solidFill>
              </a:rPr>
              <a:t>On peut demander au jeune de réfléchir sur ce qu’il leur est demandé à la partie de Lundi ou bien celle de mercredi….</a:t>
            </a:r>
          </a:p>
        </p:txBody>
      </p:sp>
    </p:spTree>
    <p:extLst>
      <p:ext uri="{BB962C8B-B14F-4D97-AF65-F5344CB8AC3E}">
        <p14:creationId xmlns:p14="http://schemas.microsoft.com/office/powerpoint/2010/main" val="35715965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380</Words>
  <Application>Microsoft Office PowerPoint</Application>
  <PresentationFormat>Affichage à l'écran (4:3)</PresentationFormat>
  <Paragraphs>87</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Françoise</dc:creator>
  <cp:lastModifiedBy>Françoise</cp:lastModifiedBy>
  <cp:revision>11</cp:revision>
  <dcterms:created xsi:type="dcterms:W3CDTF">2014-10-15T07:55:32Z</dcterms:created>
  <dcterms:modified xsi:type="dcterms:W3CDTF">2014-10-15T10:52:35Z</dcterms:modified>
</cp:coreProperties>
</file>