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09A468D-A565-42B0-B275-22C7D6B595C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E3E4010-515D-4838-93E1-22EECBA451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1640" y="1700808"/>
            <a:ext cx="640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solidFill>
                  <a:schemeClr val="bg2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Allons plus loin</a:t>
            </a:r>
            <a:r>
              <a:rPr lang="fr-FR" sz="7200" dirty="0" smtClean="0">
                <a:solidFill>
                  <a:schemeClr val="bg2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…</a:t>
            </a:r>
          </a:p>
          <a:p>
            <a:pPr algn="ctr"/>
            <a:r>
              <a:rPr lang="fr-FR" sz="4800" b="1" dirty="0">
                <a:solidFill>
                  <a:schemeClr val="bg2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Questions pour discuter sur la place des enfants dans la vie de </a:t>
            </a:r>
            <a:r>
              <a:rPr lang="fr-FR" sz="4800" b="1" dirty="0" smtClean="0">
                <a:solidFill>
                  <a:schemeClr val="bg2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l’église.</a:t>
            </a:r>
            <a:endParaRPr lang="fr-FR" sz="4800" dirty="0">
              <a:solidFill>
                <a:schemeClr val="bg2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fr-FR" sz="7200" dirty="0" smtClean="0">
              <a:solidFill>
                <a:schemeClr val="bg2">
                  <a:lumMod val="50000"/>
                </a:schemeClr>
              </a:solidFill>
              <a:latin typeface="AR CENA" pitchFamily="2" charset="0"/>
            </a:endParaRPr>
          </a:p>
        </p:txBody>
      </p:sp>
      <p:pic>
        <p:nvPicPr>
          <p:cNvPr id="1026" name="Picture 2" descr="résumé, pensif, enfant - csp85081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0" y="188640"/>
            <a:ext cx="2088232" cy="25964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37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14320" y="836712"/>
            <a:ext cx="7200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48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1</a:t>
            </a:r>
            <a:r>
              <a:rPr lang="fr-FR" sz="4800" b="1" baseline="30000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ère</a:t>
            </a:r>
            <a:r>
              <a:rPr lang="fr-FR" sz="48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 Quel </a:t>
            </a:r>
            <a:r>
              <a:rPr lang="fr-FR" sz="48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regard portons-nous sur l’enfant en général et les enfants de notre église en particulier </a:t>
            </a:r>
            <a:r>
              <a:rPr lang="fr-FR" sz="48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?</a:t>
            </a:r>
            <a:endParaRPr lang="fr-FR" sz="4800" b="1" dirty="0" smtClean="0">
              <a:solidFill>
                <a:schemeClr val="bg2">
                  <a:lumMod val="50000"/>
                </a:schemeClr>
              </a:solidFill>
              <a:effectLst/>
              <a:latin typeface="Agency FB" pitchFamily="34" charset="0"/>
              <a:cs typeface="Aparajita" pitchFamily="34" charset="0"/>
            </a:endParaRPr>
          </a:p>
          <a:p>
            <a:pPr algn="just"/>
            <a:r>
              <a:rPr lang="fr-FR" sz="6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 </a:t>
            </a:r>
            <a:endParaRPr lang="fr-FR" sz="6600" b="1" dirty="0" smtClean="0">
              <a:solidFill>
                <a:schemeClr val="bg2">
                  <a:lumMod val="50000"/>
                </a:schemeClr>
              </a:solidFill>
              <a:effectLst/>
              <a:latin typeface="Agency FB" pitchFamily="34" charset="0"/>
              <a:cs typeface="Aparajita" pitchFamily="34" charset="0"/>
            </a:endParaRPr>
          </a:p>
          <a:p>
            <a:pPr algn="just"/>
            <a:r>
              <a:rPr lang="fr-FR" sz="48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Voyons-nous en eux un (ou des) potentiel(s) </a:t>
            </a:r>
            <a:r>
              <a:rPr lang="fr-FR" sz="48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  <a:cs typeface="Aparajita" pitchFamily="34" charset="0"/>
              </a:rPr>
              <a:t>?</a:t>
            </a:r>
            <a:endParaRPr lang="fr-FR" sz="4800" b="1" dirty="0">
              <a:solidFill>
                <a:schemeClr val="bg2">
                  <a:lumMod val="50000"/>
                </a:schemeClr>
              </a:solidFill>
              <a:latin typeface="Agency FB" pitchFamily="34" charset="0"/>
              <a:cs typeface="Aparajita" pitchFamily="34" charset="0"/>
            </a:endParaRPr>
          </a:p>
        </p:txBody>
      </p:sp>
      <p:pic>
        <p:nvPicPr>
          <p:cNvPr id="2052" name="Picture 4" descr="pens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286" y="3284984"/>
            <a:ext cx="2235861" cy="99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97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21027" y="836712"/>
            <a:ext cx="70567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Application concrète : choisissez un enfant de votre communauté. Pensez à lui et demandez-vous ce que vous connaissez de lui (ses goûts, ses talents, son parcours scolaire, de vie, </a:t>
            </a:r>
            <a:r>
              <a:rPr lang="fr-FR" sz="3600" b="1" dirty="0" err="1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etc</a:t>
            </a: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). Demandez-vous aussi si vous avez des préjugés sur lui, en toute honnêteté. </a:t>
            </a:r>
          </a:p>
          <a:p>
            <a:pPr lvl="0"/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Cet « exercice » est à faire pour tous les enfants de votre communauté.</a:t>
            </a:r>
          </a:p>
        </p:txBody>
      </p:sp>
      <p:pic>
        <p:nvPicPr>
          <p:cNvPr id="4" name="Picture 2" descr="http://us.cdn1.123rf.com/168nwm/shama65/shama651105/shama65110500006/9546991-chat-et-live-messenger-sur-fond-bla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14925"/>
            <a:ext cx="1600199" cy="16001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64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624" y="1052736"/>
            <a:ext cx="68407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44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Que pourriez-vous mettre en place pour mieux les connaître, chacun, et porter sur eux un regard bienveillant, mais également qui les prenne au sérieux ?</a:t>
            </a:r>
          </a:p>
        </p:txBody>
      </p:sp>
      <p:pic>
        <p:nvPicPr>
          <p:cNvPr id="4098" name="Picture 2" descr="http://www.monbebe.com/rubrique/record/image/enfa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8"/>
            <a:ext cx="2852316" cy="18996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77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3.bp.blogspot.com/_Vn45Kv6jCc8/TQyD6KPJsxI/AAAAAAAAABw/9I8QJgA7yO8/s1600/eglise-dess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762" y="5589240"/>
            <a:ext cx="1296144" cy="103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962034" y="620688"/>
            <a:ext cx="7200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2</a:t>
            </a:r>
            <a:r>
              <a:rPr lang="fr-FR" sz="3600" b="1" baseline="30000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ème</a:t>
            </a:r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 L’enfant </a:t>
            </a: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grandit dans une famille. Et naturellement, il y trouve sa place, y apprend le fonctionnement des choses, des relations humaines, etc. Dans l’église, il doit en être de même : c’est naturellement, qu’il apprend à servir, à prier, à s’intéresser aux autres membres de sa famille spirituelle, à louer Dieu, à le connaître à travers la Bible, les témoignages des uns et des autres, etc.</a:t>
            </a:r>
            <a:endParaRPr lang="fr-FR" sz="3600" b="1" dirty="0" smtClean="0">
              <a:solidFill>
                <a:schemeClr val="bg2">
                  <a:lumMod val="50000"/>
                </a:schemeClr>
              </a:solidFill>
              <a:effectLst/>
              <a:latin typeface="Agency FB" pitchFamily="34" charset="0"/>
            </a:endParaRPr>
          </a:p>
          <a:p>
            <a:r>
              <a:rPr lang="fr-FR" dirty="0">
                <a:latin typeface="Agency FB" pitchFamily="34" charset="0"/>
              </a:rPr>
              <a:t> </a:t>
            </a:r>
            <a:endParaRPr lang="fr-FR" dirty="0">
              <a:effectLst/>
              <a:latin typeface="Agency FB" pitchFamily="34" charset="0"/>
            </a:endParaRPr>
          </a:p>
        </p:txBody>
      </p:sp>
      <p:pic>
        <p:nvPicPr>
          <p:cNvPr id="5126" name="Picture 6" descr="http://www.123gifs.biz/lumiere/gifs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60648"/>
            <a:ext cx="860901" cy="123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72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s.cdn3.123rf.com/168nwm/yayayoy/yayayoy1103/yayayoy110300024/9068401-question-de-dessin-anime-et-des-points-d-39-excla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4" y="-10025"/>
            <a:ext cx="1403962" cy="132039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115616" y="620688"/>
            <a:ext cx="70567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Application concrète : comment est-ce que j’accompagne les enfants de mon église dans ces apprentissages </a:t>
            </a:r>
            <a:r>
              <a:rPr lang="fr-FR" sz="32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?</a:t>
            </a:r>
          </a:p>
          <a:p>
            <a:pPr lvl="0" algn="just"/>
            <a:endParaRPr lang="fr-FR" sz="2800" b="1" dirty="0">
              <a:solidFill>
                <a:schemeClr val="bg2">
                  <a:lumMod val="50000"/>
                </a:schemeClr>
              </a:solidFill>
              <a:latin typeface="Agency FB" pitchFamily="34" charset="0"/>
            </a:endParaRPr>
          </a:p>
          <a:p>
            <a:pPr lvl="0" algn="just"/>
            <a:r>
              <a:rPr lang="fr-FR" sz="32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A partir de mes fonctions dans l’église (trésorier, animateur EDS, ancien, prédicateur, responsable Santé, responsable de la louange, </a:t>
            </a:r>
            <a:r>
              <a:rPr lang="fr-FR" sz="3200" b="1" dirty="0" err="1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etc</a:t>
            </a:r>
            <a:r>
              <a:rPr lang="fr-FR" sz="32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), comment puis-je accompagner les enfants afin qu’ils aient une place et peut-être un rôle dans mes activités ? Faites des propositions réalistes et engagez-vous y !</a:t>
            </a:r>
          </a:p>
        </p:txBody>
      </p:sp>
      <p:pic>
        <p:nvPicPr>
          <p:cNvPr id="6148" name="Picture 4" descr="EMOTICON calimero 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5171150"/>
            <a:ext cx="1959471" cy="168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49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33185" y="836712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3</a:t>
            </a:r>
            <a:r>
              <a:rPr lang="fr-FR" sz="3600" b="1" baseline="30000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ème</a:t>
            </a:r>
            <a:r>
              <a:rPr lang="fr-FR" sz="3600" b="1" dirty="0" smtClean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 Le </a:t>
            </a: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baptême marque une étape dans la maturité spirituelle. Pour autant, un jeune enfant peut à son niveau de maturité manifester déjà une très belle spiritualité, une grande soif de Dieu et une réelle et sincère envie de vivre ce qu’Il met dans son cœur.</a:t>
            </a:r>
            <a:endParaRPr lang="fr-FR" sz="3600" b="1" dirty="0">
              <a:solidFill>
                <a:schemeClr val="bg2">
                  <a:lumMod val="50000"/>
                </a:schemeClr>
              </a:solidFill>
              <a:effectLst/>
              <a:latin typeface="Agency FB" pitchFamily="34" charset="0"/>
            </a:endParaRPr>
          </a:p>
        </p:txBody>
      </p:sp>
      <p:pic>
        <p:nvPicPr>
          <p:cNvPr id="7170" name="Picture 2" descr="https://encrypted-tbn3.gstatic.com/images?q=tbn:ANd9GcQdrCi4W4n0_av9RaB68ykQK5HPCzz93VB9xweMoqwLaDwBk45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21087"/>
            <a:ext cx="2301999" cy="2417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MOTICON calimero 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926" y="0"/>
            <a:ext cx="1076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26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jeanlucbennahmias.eu/wp-content/uploads/jeu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39790"/>
            <a:ext cx="3670945" cy="304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27584" y="1340768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Qu’est-ce qui dans l’église valorise cela ?</a:t>
            </a:r>
          </a:p>
          <a:p>
            <a:pPr lvl="0">
              <a:lnSpc>
                <a:spcPct val="150000"/>
              </a:lnSpc>
            </a:pP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Qu’est-ce qui l’étouffe ?</a:t>
            </a:r>
          </a:p>
          <a:p>
            <a:pPr lvl="0">
              <a:lnSpc>
                <a:spcPct val="150000"/>
              </a:lnSpc>
            </a:pP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Qu’est-ce qui le dénigre ?</a:t>
            </a:r>
          </a:p>
          <a:p>
            <a:pPr lvl="0">
              <a:lnSpc>
                <a:spcPct val="150000"/>
              </a:lnSpc>
            </a:pP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Qu’est-ce qui est prévu </a:t>
            </a:r>
            <a:r>
              <a:rPr lang="fr-FR" sz="3600" b="1" dirty="0">
                <a:solidFill>
                  <a:srgbClr val="FF0000"/>
                </a:solidFill>
                <a:latin typeface="Agency FB" pitchFamily="34" charset="0"/>
              </a:rPr>
              <a:t>pour le développer</a:t>
            </a:r>
            <a:r>
              <a:rPr lang="fr-FR" sz="3600" b="1" dirty="0">
                <a:solidFill>
                  <a:schemeClr val="bg2">
                    <a:lumMod val="50000"/>
                  </a:schemeClr>
                </a:solidFill>
                <a:latin typeface="Agency FB" pitchFamily="34" charset="0"/>
              </a:rPr>
              <a:t> ?</a:t>
            </a:r>
          </a:p>
        </p:txBody>
      </p:sp>
      <p:pic>
        <p:nvPicPr>
          <p:cNvPr id="8196" name="Picture 4" descr="EMOTICON calimero 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6107"/>
            <a:ext cx="8001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70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ais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unais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ai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125</TotalTime>
  <Words>159</Words>
  <Application>Microsoft Office PowerPoint</Application>
  <PresentationFormat>Affichage à l'écran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Agency FB</vt:lpstr>
      <vt:lpstr>Aparajita</vt:lpstr>
      <vt:lpstr>AR CENA</vt:lpstr>
      <vt:lpstr>Brush Script MT</vt:lpstr>
      <vt:lpstr>Constantia</vt:lpstr>
      <vt:lpstr>Franklin Gothic Book</vt:lpstr>
      <vt:lpstr>Rage Italic</vt:lpstr>
      <vt:lpstr>Punaise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Françoise</dc:creator>
  <cp:lastModifiedBy>Laetitia TONIOLO</cp:lastModifiedBy>
  <cp:revision>9</cp:revision>
  <dcterms:created xsi:type="dcterms:W3CDTF">2013-06-18T09:08:11Z</dcterms:created>
  <dcterms:modified xsi:type="dcterms:W3CDTF">2013-06-27T21:38:03Z</dcterms:modified>
</cp:coreProperties>
</file>