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4" r:id="rId2"/>
    <p:sldId id="259" r:id="rId3"/>
    <p:sldId id="265" r:id="rId4"/>
    <p:sldId id="266" r:id="rId5"/>
    <p:sldId id="269" r:id="rId6"/>
    <p:sldId id="270" r:id="rId7"/>
    <p:sldId id="271" r:id="rId8"/>
    <p:sldId id="272" r:id="rId9"/>
    <p:sldId id="273" r:id="rId10"/>
    <p:sldId id="274" r:id="rId11"/>
    <p:sldId id="275" r:id="rId12"/>
    <p:sldId id="276" r:id="rId13"/>
    <p:sldId id="277" r:id="rId14"/>
    <p:sldId id="278" r:id="rId15"/>
    <p:sldId id="279" r:id="rId16"/>
    <p:sldId id="280" r:id="rId17"/>
    <p:sldId id="281" r:id="rId18"/>
  </p:sldIdLst>
  <p:sldSz cx="9144000" cy="6858000" type="screen4x3"/>
  <p:notesSz cx="6724650" cy="987425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660066"/>
    <a:srgbClr val="003300"/>
    <a:srgbClr val="FF0066"/>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2" d="100"/>
          <a:sy n="52" d="100"/>
        </p:scale>
        <p:origin x="-1219" y="-77"/>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6773A8B8-6F6C-476C-BB35-9A8E4FBB66B5}" type="datetimeFigureOut">
              <a:rPr lang="fr-FR" smtClean="0"/>
              <a:t>10/07/2014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32592DE-48FD-40EB-B0D2-6E034C6308BE}" type="slidenum">
              <a:rPr lang="fr-FR" smtClean="0"/>
              <a:t>‹N°›</a:t>
            </a:fld>
            <a:endParaRPr lang="fr-FR"/>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fr-FR" smtClean="0"/>
              <a:t>Modifiez le style du titre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6773A8B8-6F6C-476C-BB35-9A8E4FBB66B5}" type="datetimeFigureOut">
              <a:rPr lang="fr-FR" smtClean="0"/>
              <a:t>10/07/2014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32592DE-48FD-40EB-B0D2-6E034C6308BE}" type="slidenum">
              <a:rPr lang="fr-FR" smtClean="0"/>
              <a:t>‹N°›</a:t>
            </a:fld>
            <a:endParaRPr lang="fr-FR"/>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fr-FR" smtClean="0"/>
              <a:t>Modifiez le style du titre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6773A8B8-6F6C-476C-BB35-9A8E4FBB66B5}" type="datetimeFigureOut">
              <a:rPr lang="fr-FR" smtClean="0"/>
              <a:t>10/07/2014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32592DE-48FD-40EB-B0D2-6E034C6308BE}" type="slidenum">
              <a:rPr lang="fr-FR" smtClean="0"/>
              <a:t>‹N°›</a:t>
            </a:fld>
            <a:endParaRPr lang="fr-F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773A8B8-6F6C-476C-BB35-9A8E4FBB66B5}" type="datetimeFigureOut">
              <a:rPr lang="fr-FR" smtClean="0"/>
              <a:t>10/07/2014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32592DE-48FD-40EB-B0D2-6E034C6308BE}" type="slidenum">
              <a:rPr lang="fr-FR" smtClean="0"/>
              <a:t>‹N°›</a:t>
            </a:fld>
            <a:endParaRPr lang="fr-FR"/>
          </a:p>
        </p:txBody>
      </p:sp>
      <p:sp>
        <p:nvSpPr>
          <p:cNvPr id="8" name="Title 7"/>
          <p:cNvSpPr>
            <a:spLocks noGrp="1"/>
          </p:cNvSpPr>
          <p:nvPr>
            <p:ph type="title"/>
          </p:nvPr>
        </p:nvSpPr>
        <p:spPr/>
        <p:txBody>
          <a:bodyPr/>
          <a:lstStyle/>
          <a:p>
            <a:r>
              <a:rPr lang="fr-FR" smtClean="0"/>
              <a:t>Modifiez le style du titre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fr-FR" smtClean="0"/>
              <a:t>Modifiez le style du titre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6773A8B8-6F6C-476C-BB35-9A8E4FBB66B5}" type="datetimeFigureOut">
              <a:rPr lang="fr-FR" smtClean="0"/>
              <a:t>10/07/2014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32592DE-48FD-40EB-B0D2-6E034C6308BE}" type="slidenum">
              <a:rPr lang="fr-FR" smtClean="0"/>
              <a:t>‹N°›</a:t>
            </a:fld>
            <a:endParaRPr lang="fr-F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6773A8B8-6F6C-476C-BB35-9A8E4FBB66B5}" type="datetimeFigureOut">
              <a:rPr lang="fr-FR" smtClean="0"/>
              <a:t>10/07/2014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32592DE-48FD-40EB-B0D2-6E034C6308BE}" type="slidenum">
              <a:rPr lang="fr-FR" smtClean="0"/>
              <a:t>‹N°›</a:t>
            </a:fld>
            <a:endParaRPr lang="fr-FR"/>
          </a:p>
        </p:txBody>
      </p:sp>
      <p:sp>
        <p:nvSpPr>
          <p:cNvPr id="8" name="Title 7"/>
          <p:cNvSpPr>
            <a:spLocks noGrp="1"/>
          </p:cNvSpPr>
          <p:nvPr>
            <p:ph type="title"/>
          </p:nvPr>
        </p:nvSpPr>
        <p:spPr/>
        <p:txBody>
          <a:bodyPr/>
          <a:lstStyle/>
          <a:p>
            <a:r>
              <a:rPr lang="fr-FR" smtClean="0"/>
              <a:t>Modifiez le style du titre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fr-FR" smtClean="0"/>
              <a:t>Modifiez les styles du texte du masque</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6773A8B8-6F6C-476C-BB35-9A8E4FBB66B5}" type="datetimeFigureOut">
              <a:rPr lang="fr-FR" smtClean="0"/>
              <a:t>10/07/2014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632592DE-48FD-40EB-B0D2-6E034C6308BE}" type="slidenum">
              <a:rPr lang="fr-FR" smtClean="0"/>
              <a:t>‹N°›</a:t>
            </a:fld>
            <a:endParaRPr lang="fr-FR"/>
          </a:p>
        </p:txBody>
      </p:sp>
      <p:sp>
        <p:nvSpPr>
          <p:cNvPr id="10" name="Title 9"/>
          <p:cNvSpPr>
            <a:spLocks noGrp="1"/>
          </p:cNvSpPr>
          <p:nvPr>
            <p:ph type="title"/>
          </p:nvPr>
        </p:nvSpPr>
        <p:spPr/>
        <p:txBody>
          <a:bodyPr/>
          <a:lstStyle/>
          <a:p>
            <a:r>
              <a:rPr lang="fr-FR" smtClean="0"/>
              <a:t>Modifiez le style du titre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6773A8B8-6F6C-476C-BB35-9A8E4FBB66B5}" type="datetimeFigureOut">
              <a:rPr lang="fr-FR" smtClean="0"/>
              <a:t>10/07/2014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632592DE-48FD-40EB-B0D2-6E034C6308BE}" type="slidenum">
              <a:rPr lang="fr-FR" smtClean="0"/>
              <a:t>‹N°›</a:t>
            </a:fld>
            <a:endParaRPr lang="fr-F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73A8B8-6F6C-476C-BB35-9A8E4FBB66B5}" type="datetimeFigureOut">
              <a:rPr lang="fr-FR" smtClean="0"/>
              <a:t>10/07/2014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632592DE-48FD-40EB-B0D2-6E034C6308BE}" type="slidenum">
              <a:rPr lang="fr-FR" smtClean="0"/>
              <a:t>‹N°›</a:t>
            </a:fld>
            <a:endParaRPr lang="fr-F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fr-FR" smtClean="0"/>
              <a:t>Modifiez le style du titre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6773A8B8-6F6C-476C-BB35-9A8E4FBB66B5}" type="datetimeFigureOut">
              <a:rPr lang="fr-FR" smtClean="0"/>
              <a:t>10/07/2014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32592DE-48FD-40EB-B0D2-6E034C6308BE}" type="slidenum">
              <a:rPr lang="fr-FR" smtClean="0"/>
              <a:t>‹N°›</a:t>
            </a:fld>
            <a:endParaRPr lang="fr-F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6773A8B8-6F6C-476C-BB35-9A8E4FBB66B5}" type="datetimeFigureOut">
              <a:rPr lang="fr-FR" smtClean="0"/>
              <a:t>10/07/2014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32592DE-48FD-40EB-B0D2-6E034C6308BE}" type="slidenum">
              <a:rPr lang="fr-FR" smtClean="0"/>
              <a:t>‹N°›</a:t>
            </a:fld>
            <a:endParaRPr lang="fr-FR"/>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fr-FR" smtClean="0"/>
              <a:t>Modifiez le style du titre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fr-FR" smtClean="0"/>
              <a:t>Modifiez le style du titre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6773A8B8-6F6C-476C-BB35-9A8E4FBB66B5}" type="datetimeFigureOut">
              <a:rPr lang="fr-FR" smtClean="0"/>
              <a:t>10/07/2014</a:t>
            </a:fld>
            <a:endParaRPr lang="fr-FR"/>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fr-FR"/>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632592DE-48FD-40EB-B0D2-6E034C6308BE}"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C:\Documents and Settings\Lambert L'HOMME\Mes documents\Bertrand\LOGOS\LOGO MADE Rouge.jpg"/>
          <p:cNvPicPr/>
          <p:nvPr/>
        </p:nvPicPr>
        <p:blipFill>
          <a:blip r:embed="rId2"/>
          <a:srcRect/>
          <a:stretch>
            <a:fillRect/>
          </a:stretch>
        </p:blipFill>
        <p:spPr bwMode="auto">
          <a:xfrm>
            <a:off x="755576" y="108991"/>
            <a:ext cx="3396035" cy="6469055"/>
          </a:xfrm>
          <a:prstGeom prst="rect">
            <a:avLst/>
          </a:prstGeom>
          <a:noFill/>
          <a:ln w="9525">
            <a:noFill/>
            <a:miter lim="800000"/>
            <a:headEnd/>
            <a:tailEnd/>
          </a:ln>
        </p:spPr>
      </p:pic>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60032" y="118617"/>
            <a:ext cx="3600400" cy="6459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36218692"/>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07505" y="313492"/>
            <a:ext cx="8933256" cy="5632311"/>
          </a:xfrm>
          <a:prstGeom prst="rect">
            <a:avLst/>
          </a:prstGeom>
          <a:noFill/>
        </p:spPr>
        <p:txBody>
          <a:bodyPr wrap="square" rtlCol="0">
            <a:spAutoFit/>
          </a:bodyPr>
          <a:lstStyle/>
          <a:p>
            <a:endParaRPr lang="fr-FR" sz="2800" dirty="0" smtClean="0">
              <a:solidFill>
                <a:srgbClr val="0000FF"/>
              </a:solidFill>
            </a:endParaRPr>
          </a:p>
          <a:p>
            <a:r>
              <a:rPr lang="fr-FR" sz="2800" dirty="0" smtClean="0">
                <a:solidFill>
                  <a:srgbClr val="0000FF"/>
                </a:solidFill>
              </a:rPr>
              <a:t>Jésus s’impliquait aux côtés des enfants et des jeunes</a:t>
            </a:r>
          </a:p>
          <a:p>
            <a:endParaRPr lang="fr-FR" sz="2800" dirty="0">
              <a:solidFill>
                <a:srgbClr val="0000FF"/>
              </a:solidFill>
            </a:endParaRPr>
          </a:p>
          <a:p>
            <a:pPr algn="just">
              <a:lnSpc>
                <a:spcPct val="150000"/>
              </a:lnSpc>
            </a:pPr>
            <a:r>
              <a:rPr lang="fr-FR" sz="2800" i="1" dirty="0" smtClean="0">
                <a:solidFill>
                  <a:schemeClr val="accent6">
                    <a:lumMod val="75000"/>
                  </a:schemeClr>
                </a:solidFill>
              </a:rPr>
              <a:t>«</a:t>
            </a:r>
            <a:r>
              <a:rPr lang="fr-FR" sz="2600" i="1" dirty="0" smtClean="0">
                <a:solidFill>
                  <a:schemeClr val="accent6">
                    <a:lumMod val="75000"/>
                  </a:schemeClr>
                </a:solidFill>
              </a:rPr>
              <a:t> …Les enfants savaient que Jésus les aimait. Il ne leur adressait jamais des regards sévères. Il partageait leurs joies et leurs chagrins d’enfants, d’adolescents. Il cueillait souvent des fleurs, et après avoir fait remarquer aux enfants leur beauté, il leur en faisait don. Il avait créé les fleurs et se réjouissait de pouvoir souligner leur beauté. » </a:t>
            </a:r>
            <a:r>
              <a:rPr lang="fr-FR" sz="2000" dirty="0" err="1" smtClean="0">
                <a:solidFill>
                  <a:schemeClr val="accent6">
                    <a:lumMod val="75000"/>
                  </a:schemeClr>
                </a:solidFill>
              </a:rPr>
              <a:t>Upward</a:t>
            </a:r>
            <a:r>
              <a:rPr lang="fr-FR" sz="2000" dirty="0" smtClean="0">
                <a:solidFill>
                  <a:schemeClr val="accent6">
                    <a:lumMod val="75000"/>
                  </a:schemeClr>
                </a:solidFill>
              </a:rPr>
              <a:t> look, p.57</a:t>
            </a:r>
            <a:endParaRPr lang="fr-FR" sz="2000" dirty="0">
              <a:solidFill>
                <a:schemeClr val="accent6">
                  <a:lumMod val="75000"/>
                </a:schemeClr>
              </a:solidFill>
            </a:endParaRPr>
          </a:p>
        </p:txBody>
      </p:sp>
    </p:spTree>
    <p:extLst>
      <p:ext uri="{BB962C8B-B14F-4D97-AF65-F5344CB8AC3E}">
        <p14:creationId xmlns:p14="http://schemas.microsoft.com/office/powerpoint/2010/main" val="307909419"/>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23528" y="404664"/>
            <a:ext cx="8568952" cy="5539978"/>
          </a:xfrm>
          <a:prstGeom prst="rect">
            <a:avLst/>
          </a:prstGeom>
          <a:noFill/>
        </p:spPr>
        <p:txBody>
          <a:bodyPr wrap="square" rtlCol="0">
            <a:spAutoFit/>
          </a:bodyPr>
          <a:lstStyle/>
          <a:p>
            <a:endParaRPr lang="fr-FR" sz="2800" b="1" dirty="0" smtClean="0">
              <a:solidFill>
                <a:srgbClr val="0000FF"/>
              </a:solidFill>
            </a:endParaRPr>
          </a:p>
          <a:p>
            <a:r>
              <a:rPr lang="fr-FR" sz="2800" b="1" dirty="0" smtClean="0">
                <a:solidFill>
                  <a:srgbClr val="0000FF"/>
                </a:solidFill>
              </a:rPr>
              <a:t>Les conseils d’Ellen White concernant le MAE</a:t>
            </a:r>
          </a:p>
          <a:p>
            <a:endParaRPr lang="fr-FR" sz="2800" b="1" dirty="0">
              <a:solidFill>
                <a:srgbClr val="0000FF"/>
              </a:solidFill>
            </a:endParaRPr>
          </a:p>
          <a:p>
            <a:pPr algn="just"/>
            <a:r>
              <a:rPr lang="fr-FR" sz="2800" i="1" dirty="0" smtClean="0">
                <a:solidFill>
                  <a:srgbClr val="660066"/>
                </a:solidFill>
              </a:rPr>
              <a:t>« Les leçons qu’un enfant apprend au cours des 7 premières années de sa vie auront plus d’effet sur la formation de son caractère que tout ce qu’il apprendra par la suite. »</a:t>
            </a:r>
            <a:r>
              <a:rPr lang="fr-FR" i="1" dirty="0" smtClean="0">
                <a:solidFill>
                  <a:srgbClr val="660066"/>
                </a:solidFill>
              </a:rPr>
              <a:t> (Child Guidance, p.193)</a:t>
            </a:r>
          </a:p>
          <a:p>
            <a:pPr algn="just"/>
            <a:endParaRPr lang="fr-FR" sz="2800" i="1" dirty="0">
              <a:solidFill>
                <a:srgbClr val="660066"/>
              </a:solidFill>
            </a:endParaRPr>
          </a:p>
          <a:p>
            <a:pPr algn="just"/>
            <a:r>
              <a:rPr lang="fr-FR" sz="2800" i="1" dirty="0" smtClean="0">
                <a:solidFill>
                  <a:srgbClr val="660066"/>
                </a:solidFill>
              </a:rPr>
              <a:t>« Quand il enseignait, il se mettait à leur niveau. Lui, le Roi des cieux, répondait à leurs questions et simplifiait son enseignement pour le rendre accessible à leur intelligence d’enfants. » </a:t>
            </a:r>
          </a:p>
          <a:p>
            <a:pPr algn="just"/>
            <a:r>
              <a:rPr lang="fr-FR" i="1" dirty="0" smtClean="0">
                <a:solidFill>
                  <a:srgbClr val="660066"/>
                </a:solidFill>
              </a:rPr>
              <a:t>(Evangéliser,p.520)</a:t>
            </a:r>
            <a:endParaRPr lang="fr-FR" i="1" dirty="0">
              <a:solidFill>
                <a:srgbClr val="660066"/>
              </a:solidFill>
            </a:endParaRPr>
          </a:p>
        </p:txBody>
      </p:sp>
    </p:spTree>
    <p:extLst>
      <p:ext uri="{BB962C8B-B14F-4D97-AF65-F5344CB8AC3E}">
        <p14:creationId xmlns:p14="http://schemas.microsoft.com/office/powerpoint/2010/main" val="1809309745"/>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23528" y="404664"/>
            <a:ext cx="8424936" cy="5570756"/>
          </a:xfrm>
          <a:prstGeom prst="rect">
            <a:avLst/>
          </a:prstGeom>
          <a:noFill/>
        </p:spPr>
        <p:txBody>
          <a:bodyPr wrap="square" rtlCol="0">
            <a:spAutoFit/>
          </a:bodyPr>
          <a:lstStyle/>
          <a:p>
            <a:pPr algn="just"/>
            <a:r>
              <a:rPr lang="fr-FR" sz="2800" i="1" dirty="0" smtClean="0">
                <a:solidFill>
                  <a:srgbClr val="663300"/>
                </a:solidFill>
              </a:rPr>
              <a:t>« Lors des dernières scènes de l’histoire de la terre, beaucoup de ces enfants et de ces jeunes étonneront les gens par leur témoignage de la vérité, qu’ils donneront avec simplicité, mais avec consécration et force. Ils ont appris la crainte du Seigneur, et leur cœur  a été façonné par une étude minutieuse de la Bible dans un esprit de prière. Dans un futur proche, beaucoup d’enfants seront oints de l’Esprit de Dieu et s’engageront dans la proclamation de la vérité au monde, ce qui ne pourra alors pas être fait correctement par les membres plus expérimentés de l’Eglise. »</a:t>
            </a:r>
            <a:r>
              <a:rPr lang="fr-FR" sz="2800" b="1" i="1" dirty="0" smtClean="0">
                <a:solidFill>
                  <a:srgbClr val="663300"/>
                </a:solidFill>
              </a:rPr>
              <a:t> </a:t>
            </a:r>
            <a:r>
              <a:rPr lang="fr-FR" sz="2000" b="1" i="1" dirty="0" err="1">
                <a:solidFill>
                  <a:srgbClr val="663300"/>
                </a:solidFill>
              </a:rPr>
              <a:t>C</a:t>
            </a:r>
            <a:r>
              <a:rPr lang="fr-FR" sz="2000" b="1" i="1" dirty="0" err="1" smtClean="0">
                <a:solidFill>
                  <a:srgbClr val="663300"/>
                </a:solidFill>
              </a:rPr>
              <a:t>onsels</a:t>
            </a:r>
            <a:r>
              <a:rPr lang="fr-FR" sz="2000" b="1" i="1" dirty="0" smtClean="0">
                <a:solidFill>
                  <a:srgbClr val="663300"/>
                </a:solidFill>
              </a:rPr>
              <a:t> to </a:t>
            </a:r>
            <a:r>
              <a:rPr lang="fr-FR" sz="2000" b="1" i="1" dirty="0" err="1" smtClean="0">
                <a:solidFill>
                  <a:srgbClr val="663300"/>
                </a:solidFill>
              </a:rPr>
              <a:t>Teachers</a:t>
            </a:r>
            <a:r>
              <a:rPr lang="fr-FR" sz="2000" b="1" i="1" dirty="0" smtClean="0">
                <a:solidFill>
                  <a:srgbClr val="663300"/>
                </a:solidFill>
              </a:rPr>
              <a:t>, P. 166,167 </a:t>
            </a:r>
            <a:endParaRPr lang="fr-FR" sz="2000" b="1" i="1" dirty="0">
              <a:solidFill>
                <a:srgbClr val="663300"/>
              </a:solidFill>
            </a:endParaRPr>
          </a:p>
        </p:txBody>
      </p:sp>
    </p:spTree>
    <p:extLst>
      <p:ext uri="{BB962C8B-B14F-4D97-AF65-F5344CB8AC3E}">
        <p14:creationId xmlns:p14="http://schemas.microsoft.com/office/powerpoint/2010/main" val="502559055"/>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467544" y="332656"/>
            <a:ext cx="8136904" cy="5755422"/>
          </a:xfrm>
          <a:prstGeom prst="rect">
            <a:avLst/>
          </a:prstGeom>
          <a:noFill/>
        </p:spPr>
        <p:txBody>
          <a:bodyPr wrap="square" rtlCol="0">
            <a:spAutoFit/>
          </a:bodyPr>
          <a:lstStyle/>
          <a:p>
            <a:r>
              <a:rPr lang="fr-FR" sz="3200" dirty="0" smtClean="0">
                <a:solidFill>
                  <a:srgbClr val="0000FF"/>
                </a:solidFill>
              </a:rPr>
              <a:t>La mission du coordinateur du MAE</a:t>
            </a:r>
          </a:p>
          <a:p>
            <a:endParaRPr lang="fr-FR" sz="2800" dirty="0" smtClean="0">
              <a:solidFill>
                <a:srgbClr val="0000FF"/>
              </a:solidFill>
            </a:endParaRPr>
          </a:p>
          <a:p>
            <a:pPr marL="914400" lvl="1" indent="-457200">
              <a:buFont typeface="Wingdings" pitchFamily="2" charset="2"/>
              <a:buChar char="q"/>
            </a:pPr>
            <a:r>
              <a:rPr lang="fr-FR" sz="2800" dirty="0" smtClean="0">
                <a:solidFill>
                  <a:srgbClr val="C00000"/>
                </a:solidFill>
              </a:rPr>
              <a:t>S’il n’y a pas de responsables EDS enfants, c’est le responsable MAE qui se charge de mettre en place </a:t>
            </a:r>
            <a:r>
              <a:rPr lang="fr-FR" sz="2800" dirty="0" err="1" smtClean="0">
                <a:solidFill>
                  <a:srgbClr val="C00000"/>
                </a:solidFill>
              </a:rPr>
              <a:t>GraceLink</a:t>
            </a:r>
            <a:r>
              <a:rPr lang="fr-FR" sz="2800" dirty="0" smtClean="0">
                <a:solidFill>
                  <a:srgbClr val="C00000"/>
                </a:solidFill>
              </a:rPr>
              <a:t>. </a:t>
            </a:r>
          </a:p>
          <a:p>
            <a:pPr lvl="1"/>
            <a:r>
              <a:rPr lang="fr-FR" sz="2800" dirty="0">
                <a:solidFill>
                  <a:srgbClr val="C00000"/>
                </a:solidFill>
              </a:rPr>
              <a:t>	</a:t>
            </a:r>
            <a:r>
              <a:rPr lang="fr-FR" sz="2800" dirty="0" smtClean="0">
                <a:solidFill>
                  <a:srgbClr val="C00000"/>
                </a:solidFill>
              </a:rPr>
              <a:t>Veiller à ce que les responsables soient 	formés…</a:t>
            </a:r>
          </a:p>
          <a:p>
            <a:pPr lvl="1"/>
            <a:endParaRPr lang="fr-FR" sz="2800" dirty="0">
              <a:solidFill>
                <a:srgbClr val="660066"/>
              </a:solidFill>
            </a:endParaRPr>
          </a:p>
          <a:p>
            <a:pPr marL="914400" lvl="1" indent="-457200">
              <a:buFont typeface="Wingdings" pitchFamily="2" charset="2"/>
              <a:buChar char="q"/>
            </a:pPr>
            <a:r>
              <a:rPr lang="fr-FR" sz="2800" dirty="0" smtClean="0">
                <a:solidFill>
                  <a:srgbClr val="660066"/>
                </a:solidFill>
              </a:rPr>
              <a:t>Prévoir et mettre en place un calendrier annuel de programmes pour les enfants, les jeunes dans le but de les attirer à Christ…</a:t>
            </a:r>
          </a:p>
          <a:p>
            <a:pPr lvl="2"/>
            <a:endParaRPr lang="fr-FR" sz="2800" dirty="0" smtClean="0">
              <a:solidFill>
                <a:srgbClr val="0000FF"/>
              </a:solidFill>
            </a:endParaRPr>
          </a:p>
          <a:p>
            <a:endParaRPr lang="fr-FR" sz="2800" dirty="0">
              <a:solidFill>
                <a:srgbClr val="0000FF"/>
              </a:solidFill>
            </a:endParaRPr>
          </a:p>
        </p:txBody>
      </p:sp>
    </p:spTree>
    <p:extLst>
      <p:ext uri="{BB962C8B-B14F-4D97-AF65-F5344CB8AC3E}">
        <p14:creationId xmlns:p14="http://schemas.microsoft.com/office/powerpoint/2010/main" val="1417445435"/>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95536" y="476672"/>
            <a:ext cx="8424936" cy="6932667"/>
          </a:xfrm>
          <a:prstGeom prst="rect">
            <a:avLst/>
          </a:prstGeom>
          <a:noFill/>
        </p:spPr>
        <p:txBody>
          <a:bodyPr wrap="square" rtlCol="0">
            <a:spAutoFit/>
          </a:bodyPr>
          <a:lstStyle/>
          <a:p>
            <a:pPr marL="914400" lvl="1" indent="-457200">
              <a:lnSpc>
                <a:spcPct val="150000"/>
              </a:lnSpc>
              <a:buFont typeface="Wingdings" pitchFamily="2" charset="2"/>
              <a:buChar char="q"/>
            </a:pPr>
            <a:r>
              <a:rPr lang="fr-FR" sz="2800" dirty="0" smtClean="0">
                <a:solidFill>
                  <a:schemeClr val="accent6">
                    <a:lumMod val="75000"/>
                  </a:schemeClr>
                </a:solidFill>
              </a:rPr>
              <a:t>Prévoir un budget </a:t>
            </a:r>
          </a:p>
          <a:p>
            <a:pPr marL="914400" lvl="1" indent="-457200">
              <a:lnSpc>
                <a:spcPct val="150000"/>
              </a:lnSpc>
              <a:buFont typeface="Wingdings" pitchFamily="2" charset="2"/>
              <a:buChar char="q"/>
            </a:pPr>
            <a:r>
              <a:rPr lang="fr-FR" sz="2800" dirty="0" smtClean="0">
                <a:solidFill>
                  <a:srgbClr val="003300"/>
                </a:solidFill>
              </a:rPr>
              <a:t>Maintenir des qualités morales et éthiques…</a:t>
            </a:r>
          </a:p>
          <a:p>
            <a:pPr marL="914400" lvl="1" indent="-457200">
              <a:lnSpc>
                <a:spcPct val="150000"/>
              </a:lnSpc>
              <a:buFont typeface="Wingdings" pitchFamily="2" charset="2"/>
              <a:buChar char="q"/>
            </a:pPr>
            <a:r>
              <a:rPr lang="fr-FR" sz="2800" dirty="0" smtClean="0">
                <a:solidFill>
                  <a:schemeClr val="accent5">
                    <a:lumMod val="50000"/>
                  </a:schemeClr>
                </a:solidFill>
              </a:rPr>
              <a:t>Communiquer avec les parents</a:t>
            </a:r>
          </a:p>
          <a:p>
            <a:pPr lvl="1">
              <a:lnSpc>
                <a:spcPct val="150000"/>
              </a:lnSpc>
            </a:pPr>
            <a:endParaRPr lang="fr-FR" sz="700" dirty="0" smtClean="0">
              <a:solidFill>
                <a:schemeClr val="accent5">
                  <a:lumMod val="50000"/>
                </a:schemeClr>
              </a:solidFill>
            </a:endParaRPr>
          </a:p>
          <a:p>
            <a:pPr marL="914400" lvl="1" indent="-457200">
              <a:buFont typeface="Wingdings" pitchFamily="2" charset="2"/>
              <a:buChar char="q"/>
            </a:pPr>
            <a:r>
              <a:rPr lang="fr-FR" sz="2800" dirty="0" smtClean="0">
                <a:solidFill>
                  <a:srgbClr val="FF0066"/>
                </a:solidFill>
              </a:rPr>
              <a:t>Travailler avec le pasteur  à la préparation d’évènements concernant les enfants :</a:t>
            </a:r>
          </a:p>
          <a:p>
            <a:pPr marL="1885950" lvl="3" indent="-514350">
              <a:buFont typeface="+mj-lt"/>
              <a:buAutoNum type="alphaLcParenR"/>
            </a:pPr>
            <a:r>
              <a:rPr lang="fr-FR" sz="2800" dirty="0" smtClean="0">
                <a:solidFill>
                  <a:schemeClr val="tx2">
                    <a:lumMod val="75000"/>
                  </a:schemeClr>
                </a:solidFill>
              </a:rPr>
              <a:t>La présentation d’enfants</a:t>
            </a:r>
          </a:p>
          <a:p>
            <a:pPr marL="1885950" lvl="3" indent="-514350">
              <a:buFont typeface="+mj-lt"/>
              <a:buAutoNum type="alphaLcParenR"/>
            </a:pPr>
            <a:r>
              <a:rPr lang="fr-FR" sz="2800" dirty="0" smtClean="0">
                <a:solidFill>
                  <a:schemeClr val="tx2">
                    <a:lumMod val="75000"/>
                  </a:schemeClr>
                </a:solidFill>
              </a:rPr>
              <a:t>Le baptême</a:t>
            </a:r>
          </a:p>
          <a:p>
            <a:pPr marL="1885950" lvl="3" indent="-514350">
              <a:buFont typeface="+mj-lt"/>
              <a:buAutoNum type="alphaLcParenR"/>
            </a:pPr>
            <a:r>
              <a:rPr lang="fr-FR" sz="2800" dirty="0" smtClean="0">
                <a:solidFill>
                  <a:schemeClr val="tx2">
                    <a:lumMod val="75000"/>
                  </a:schemeClr>
                </a:solidFill>
              </a:rPr>
              <a:t>Histoire pendant le culte</a:t>
            </a:r>
          </a:p>
          <a:p>
            <a:pPr marL="1885950" lvl="3" indent="-514350">
              <a:buFont typeface="+mj-lt"/>
              <a:buAutoNum type="alphaLcParenR"/>
            </a:pPr>
            <a:r>
              <a:rPr lang="fr-FR" sz="2800" dirty="0" smtClean="0">
                <a:solidFill>
                  <a:schemeClr val="tx2">
                    <a:lumMod val="75000"/>
                  </a:schemeClr>
                </a:solidFill>
              </a:rPr>
              <a:t>Des jeunes diacres</a:t>
            </a:r>
          </a:p>
          <a:p>
            <a:pPr lvl="3"/>
            <a:endParaRPr lang="fr-FR" sz="1600" dirty="0" smtClean="0">
              <a:solidFill>
                <a:schemeClr val="tx2">
                  <a:lumMod val="75000"/>
                </a:schemeClr>
              </a:solidFill>
            </a:endParaRPr>
          </a:p>
          <a:p>
            <a:pPr marL="914400" lvl="1" indent="-457200">
              <a:buFont typeface="Wingdings" pitchFamily="2" charset="2"/>
              <a:buChar char="q"/>
            </a:pPr>
            <a:r>
              <a:rPr lang="fr-FR" sz="2800" dirty="0" smtClean="0">
                <a:solidFill>
                  <a:srgbClr val="F14124">
                    <a:lumMod val="75000"/>
                  </a:srgbClr>
                </a:solidFill>
              </a:rPr>
              <a:t>Préparer les rapports MAE destinés à la Fédération… </a:t>
            </a:r>
            <a:endParaRPr lang="fr-FR" sz="2800" dirty="0">
              <a:solidFill>
                <a:srgbClr val="F14124">
                  <a:lumMod val="75000"/>
                </a:srgbClr>
              </a:solidFill>
            </a:endParaRPr>
          </a:p>
          <a:p>
            <a:pPr lvl="3"/>
            <a:endParaRPr lang="fr-FR" sz="2800" dirty="0" smtClean="0">
              <a:solidFill>
                <a:schemeClr val="tx2">
                  <a:lumMod val="75000"/>
                </a:schemeClr>
              </a:solidFill>
            </a:endParaRPr>
          </a:p>
          <a:p>
            <a:pPr marL="914400" lvl="1" indent="-457200">
              <a:buFont typeface="Wingdings" pitchFamily="2" charset="2"/>
              <a:buChar char="q"/>
            </a:pPr>
            <a:endParaRPr lang="fr-FR" sz="2800" dirty="0">
              <a:solidFill>
                <a:srgbClr val="003300"/>
              </a:solidFill>
            </a:endParaRPr>
          </a:p>
        </p:txBody>
      </p:sp>
    </p:spTree>
    <p:extLst>
      <p:ext uri="{BB962C8B-B14F-4D97-AF65-F5344CB8AC3E}">
        <p14:creationId xmlns:p14="http://schemas.microsoft.com/office/powerpoint/2010/main" val="1010461363"/>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19124" y="260648"/>
            <a:ext cx="8496944" cy="6186309"/>
          </a:xfrm>
          <a:prstGeom prst="rect">
            <a:avLst/>
          </a:prstGeom>
          <a:noFill/>
        </p:spPr>
        <p:txBody>
          <a:bodyPr wrap="square" rtlCol="0">
            <a:spAutoFit/>
          </a:bodyPr>
          <a:lstStyle/>
          <a:p>
            <a:r>
              <a:rPr lang="fr-FR" sz="3200" b="1" dirty="0" smtClean="0">
                <a:solidFill>
                  <a:srgbClr val="0000FF"/>
                </a:solidFill>
              </a:rPr>
              <a:t>Réfléchir </a:t>
            </a:r>
            <a:r>
              <a:rPr lang="fr-FR" sz="3200" b="1" dirty="0" smtClean="0">
                <a:solidFill>
                  <a:srgbClr val="0000FF"/>
                </a:solidFill>
              </a:rPr>
              <a:t>(0 à 18 ans) </a:t>
            </a:r>
            <a:r>
              <a:rPr lang="fr-FR" sz="3200" b="1" dirty="0" smtClean="0">
                <a:solidFill>
                  <a:srgbClr val="0000FF"/>
                </a:solidFill>
              </a:rPr>
              <a:t>:</a:t>
            </a:r>
          </a:p>
          <a:p>
            <a:endParaRPr lang="fr-FR" sz="1400" b="1" dirty="0">
              <a:solidFill>
                <a:srgbClr val="0000FF"/>
              </a:solidFill>
            </a:endParaRPr>
          </a:p>
          <a:p>
            <a:pPr marL="457200" indent="-457200">
              <a:buFont typeface="Wingdings" pitchFamily="2" charset="2"/>
              <a:buChar char="ü"/>
            </a:pPr>
            <a:r>
              <a:rPr lang="fr-FR" sz="2800" b="1" dirty="0" smtClean="0">
                <a:solidFill>
                  <a:srgbClr val="FF0066"/>
                </a:solidFill>
              </a:rPr>
              <a:t>Quels sont les programmes pouvant permettre aux enfants, aux jeunes d’être enrichis sur le plan cognitif, sur le plan social et sur le plan spirituel dans votre Eglise ?</a:t>
            </a:r>
          </a:p>
          <a:p>
            <a:endParaRPr lang="fr-FR" sz="1400" b="1" dirty="0" smtClean="0">
              <a:solidFill>
                <a:srgbClr val="FF0066"/>
              </a:solidFill>
            </a:endParaRPr>
          </a:p>
          <a:p>
            <a:pPr marL="457200" indent="-457200">
              <a:buFont typeface="Wingdings" pitchFamily="2" charset="2"/>
              <a:buChar char="ü"/>
            </a:pPr>
            <a:r>
              <a:rPr lang="fr-FR" sz="2800" b="1" dirty="0" smtClean="0">
                <a:solidFill>
                  <a:srgbClr val="003300"/>
                </a:solidFill>
              </a:rPr>
              <a:t>Quels sont les programmes pouvant intéresser les enfants, les jeunes du voisinage et les attirer à l’Eglise ?</a:t>
            </a:r>
          </a:p>
          <a:p>
            <a:endParaRPr lang="fr-FR" sz="1400" b="1" dirty="0" smtClean="0">
              <a:solidFill>
                <a:srgbClr val="003300"/>
              </a:solidFill>
            </a:endParaRPr>
          </a:p>
          <a:p>
            <a:pPr marL="457200" indent="-457200">
              <a:buFont typeface="Wingdings" pitchFamily="2" charset="2"/>
              <a:buChar char="ü"/>
            </a:pPr>
            <a:r>
              <a:rPr lang="fr-FR" sz="2800" b="1" dirty="0" smtClean="0">
                <a:solidFill>
                  <a:schemeClr val="accent6">
                    <a:lumMod val="75000"/>
                  </a:schemeClr>
                </a:solidFill>
              </a:rPr>
              <a:t>Comment trouver du temps avec les enfants et les jeunes pour connaître leurs modes de pensées et leurs besoins.? </a:t>
            </a:r>
          </a:p>
          <a:p>
            <a:endParaRPr lang="fr-FR" sz="2800" b="1" dirty="0">
              <a:solidFill>
                <a:srgbClr val="003300"/>
              </a:solidFill>
            </a:endParaRPr>
          </a:p>
        </p:txBody>
      </p:sp>
    </p:spTree>
    <p:extLst>
      <p:ext uri="{BB962C8B-B14F-4D97-AF65-F5344CB8AC3E}">
        <p14:creationId xmlns:p14="http://schemas.microsoft.com/office/powerpoint/2010/main" val="2273227771"/>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51520" y="476672"/>
            <a:ext cx="8784976" cy="5847755"/>
          </a:xfrm>
          <a:prstGeom prst="rect">
            <a:avLst/>
          </a:prstGeom>
          <a:noFill/>
        </p:spPr>
        <p:txBody>
          <a:bodyPr wrap="square" rtlCol="0">
            <a:spAutoFit/>
          </a:bodyPr>
          <a:lstStyle/>
          <a:p>
            <a:r>
              <a:rPr lang="fr-FR" sz="2800" b="1" dirty="0" smtClean="0">
                <a:solidFill>
                  <a:srgbClr val="0000FF"/>
                </a:solidFill>
              </a:rPr>
              <a:t>Les 7 critères pour recruter un animateur :</a:t>
            </a:r>
          </a:p>
          <a:p>
            <a:endParaRPr lang="fr-FR" sz="2800" b="1" dirty="0">
              <a:solidFill>
                <a:srgbClr val="0000FF"/>
              </a:solidFill>
            </a:endParaRPr>
          </a:p>
          <a:p>
            <a:pPr marL="971550" lvl="1" indent="-514350">
              <a:lnSpc>
                <a:spcPct val="150000"/>
              </a:lnSpc>
              <a:buFont typeface="+mj-lt"/>
              <a:buAutoNum type="arabicPeriod"/>
            </a:pPr>
            <a:r>
              <a:rPr lang="fr-FR" sz="2800" b="1" dirty="0" smtClean="0">
                <a:solidFill>
                  <a:srgbClr val="660066"/>
                </a:solidFill>
              </a:rPr>
              <a:t>L’appel du ministère</a:t>
            </a:r>
          </a:p>
          <a:p>
            <a:pPr marL="971550" lvl="1" indent="-514350">
              <a:lnSpc>
                <a:spcPct val="150000"/>
              </a:lnSpc>
              <a:buFont typeface="+mj-lt"/>
              <a:buAutoNum type="arabicPeriod"/>
            </a:pPr>
            <a:r>
              <a:rPr lang="fr-FR" sz="2800" b="1" dirty="0" smtClean="0">
                <a:solidFill>
                  <a:srgbClr val="660066"/>
                </a:solidFill>
              </a:rPr>
              <a:t>Le caractère</a:t>
            </a:r>
          </a:p>
          <a:p>
            <a:pPr marL="971550" lvl="1" indent="-514350">
              <a:lnSpc>
                <a:spcPct val="150000"/>
              </a:lnSpc>
              <a:buFont typeface="+mj-lt"/>
              <a:buAutoNum type="arabicPeriod"/>
            </a:pPr>
            <a:r>
              <a:rPr lang="fr-FR" sz="2800" b="1" dirty="0" smtClean="0">
                <a:solidFill>
                  <a:srgbClr val="660066"/>
                </a:solidFill>
              </a:rPr>
              <a:t>L’attitude et la bonne volonté</a:t>
            </a:r>
          </a:p>
          <a:p>
            <a:pPr marL="971550" lvl="1" indent="-514350">
              <a:lnSpc>
                <a:spcPct val="150000"/>
              </a:lnSpc>
              <a:buFont typeface="+mj-lt"/>
              <a:buAutoNum type="arabicPeriod"/>
            </a:pPr>
            <a:r>
              <a:rPr lang="fr-FR" sz="2800" b="1" dirty="0" smtClean="0">
                <a:solidFill>
                  <a:srgbClr val="660066"/>
                </a:solidFill>
              </a:rPr>
              <a:t>La compétence, la formation, l’expérience </a:t>
            </a:r>
            <a:r>
              <a:rPr lang="fr-FR" sz="1600" b="1" dirty="0" smtClean="0">
                <a:solidFill>
                  <a:srgbClr val="660066"/>
                </a:solidFill>
              </a:rPr>
              <a:t> (pour un débutant, faire un essai pendant 6 mois)</a:t>
            </a:r>
            <a:endParaRPr lang="fr-FR" sz="2800" b="1" dirty="0" smtClean="0">
              <a:solidFill>
                <a:srgbClr val="660066"/>
              </a:solidFill>
            </a:endParaRPr>
          </a:p>
          <a:p>
            <a:pPr marL="971550" lvl="1" indent="-514350">
              <a:lnSpc>
                <a:spcPct val="150000"/>
              </a:lnSpc>
              <a:buFont typeface="+mj-lt"/>
              <a:buAutoNum type="arabicPeriod"/>
            </a:pPr>
            <a:r>
              <a:rPr lang="fr-FR" sz="2800" b="1" dirty="0" smtClean="0">
                <a:solidFill>
                  <a:srgbClr val="660066"/>
                </a:solidFill>
              </a:rPr>
              <a:t>La cohérence</a:t>
            </a:r>
          </a:p>
          <a:p>
            <a:pPr marL="971550" lvl="1" indent="-514350">
              <a:lnSpc>
                <a:spcPct val="150000"/>
              </a:lnSpc>
              <a:buFont typeface="+mj-lt"/>
              <a:buAutoNum type="arabicPeriod"/>
            </a:pPr>
            <a:r>
              <a:rPr lang="fr-FR" sz="2800" b="1" dirty="0" smtClean="0">
                <a:solidFill>
                  <a:srgbClr val="660066"/>
                </a:solidFill>
              </a:rPr>
              <a:t>L’engagement</a:t>
            </a:r>
          </a:p>
          <a:p>
            <a:pPr marL="971550" lvl="1" indent="-514350">
              <a:lnSpc>
                <a:spcPct val="150000"/>
              </a:lnSpc>
              <a:buFont typeface="+mj-lt"/>
              <a:buAutoNum type="arabicPeriod"/>
            </a:pPr>
            <a:r>
              <a:rPr lang="fr-FR" sz="2800" b="1" dirty="0" smtClean="0">
                <a:solidFill>
                  <a:srgbClr val="660066"/>
                </a:solidFill>
              </a:rPr>
              <a:t>La condition mentale, physique et spirituelle</a:t>
            </a:r>
            <a:endParaRPr lang="fr-FR" sz="2800" b="1" dirty="0">
              <a:solidFill>
                <a:srgbClr val="660066"/>
              </a:solidFill>
            </a:endParaRPr>
          </a:p>
        </p:txBody>
      </p:sp>
    </p:spTree>
    <p:extLst>
      <p:ext uri="{BB962C8B-B14F-4D97-AF65-F5344CB8AC3E}">
        <p14:creationId xmlns:p14="http://schemas.microsoft.com/office/powerpoint/2010/main" val="1003619454"/>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83379" y="836712"/>
            <a:ext cx="8424936" cy="3231654"/>
          </a:xfrm>
          <a:prstGeom prst="rect">
            <a:avLst/>
          </a:prstGeom>
          <a:noFill/>
        </p:spPr>
        <p:txBody>
          <a:bodyPr wrap="square" rtlCol="0">
            <a:spAutoFit/>
          </a:bodyPr>
          <a:lstStyle/>
          <a:p>
            <a:r>
              <a:rPr lang="fr-FR" sz="4800" dirty="0" smtClean="0">
                <a:solidFill>
                  <a:srgbClr val="0000FF"/>
                </a:solidFill>
              </a:rPr>
              <a:t>Le comité d’église doit :</a:t>
            </a:r>
          </a:p>
          <a:p>
            <a:endParaRPr lang="fr-FR" sz="3600" dirty="0">
              <a:solidFill>
                <a:srgbClr val="0000FF"/>
              </a:solidFill>
            </a:endParaRPr>
          </a:p>
          <a:p>
            <a:pPr marL="914400" lvl="1" indent="-457200">
              <a:buFont typeface="Arial" pitchFamily="34" charset="0"/>
              <a:buChar char="•"/>
            </a:pPr>
            <a:r>
              <a:rPr lang="fr-FR" sz="4000" dirty="0" smtClean="0">
                <a:solidFill>
                  <a:srgbClr val="0000FF"/>
                </a:solidFill>
              </a:rPr>
              <a:t>Avoir connaissance et approuver toutes les activités.</a:t>
            </a:r>
          </a:p>
          <a:p>
            <a:pPr marL="914400" lvl="1" indent="-457200">
              <a:buFont typeface="Arial" pitchFamily="34" charset="0"/>
              <a:buChar char="•"/>
            </a:pPr>
            <a:endParaRPr lang="fr-FR" sz="4000" dirty="0">
              <a:solidFill>
                <a:srgbClr val="0000FF"/>
              </a:solidFill>
            </a:endParaRPr>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3380" y="4653136"/>
            <a:ext cx="8424936" cy="120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08009934"/>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827584" y="764704"/>
            <a:ext cx="7992888" cy="5786199"/>
          </a:xfrm>
          <a:prstGeom prst="rect">
            <a:avLst/>
          </a:prstGeom>
          <a:noFill/>
        </p:spPr>
        <p:txBody>
          <a:bodyPr wrap="square" rtlCol="0">
            <a:spAutoFit/>
          </a:bodyPr>
          <a:lstStyle/>
          <a:p>
            <a:r>
              <a:rPr lang="fr-FR" sz="4400" dirty="0" smtClean="0">
                <a:solidFill>
                  <a:srgbClr val="002060"/>
                </a:solidFill>
              </a:rPr>
              <a:t>« L’</a:t>
            </a:r>
            <a:r>
              <a:rPr lang="fr-FR" sz="4400" b="1" dirty="0" smtClean="0">
                <a:solidFill>
                  <a:srgbClr val="002060"/>
                </a:solidFill>
              </a:rPr>
              <a:t>enseignement médiocre </a:t>
            </a:r>
            <a:r>
              <a:rPr lang="fr-FR" sz="4400" dirty="0" smtClean="0">
                <a:solidFill>
                  <a:srgbClr val="C00000"/>
                </a:solidFill>
              </a:rPr>
              <a:t>raconte</a:t>
            </a:r>
            <a:r>
              <a:rPr lang="fr-FR" sz="4400" dirty="0" smtClean="0">
                <a:solidFill>
                  <a:srgbClr val="002060"/>
                </a:solidFill>
              </a:rPr>
              <a:t>.</a:t>
            </a:r>
          </a:p>
          <a:p>
            <a:endParaRPr lang="fr-FR" sz="1400" dirty="0" smtClean="0">
              <a:solidFill>
                <a:srgbClr val="002060"/>
              </a:solidFill>
            </a:endParaRPr>
          </a:p>
          <a:p>
            <a:r>
              <a:rPr lang="fr-FR" sz="4400" dirty="0" smtClean="0">
                <a:solidFill>
                  <a:srgbClr val="002060"/>
                </a:solidFill>
              </a:rPr>
              <a:t>Le </a:t>
            </a:r>
            <a:r>
              <a:rPr lang="fr-FR" sz="4400" b="1" dirty="0" smtClean="0">
                <a:solidFill>
                  <a:srgbClr val="002060"/>
                </a:solidFill>
              </a:rPr>
              <a:t>bon enseignant </a:t>
            </a:r>
            <a:r>
              <a:rPr lang="fr-FR" sz="4400" dirty="0" smtClean="0">
                <a:solidFill>
                  <a:srgbClr val="C00000"/>
                </a:solidFill>
              </a:rPr>
              <a:t>explique</a:t>
            </a:r>
            <a:r>
              <a:rPr lang="fr-FR" sz="4400" dirty="0" smtClean="0">
                <a:solidFill>
                  <a:srgbClr val="002060"/>
                </a:solidFill>
              </a:rPr>
              <a:t>.</a:t>
            </a:r>
          </a:p>
          <a:p>
            <a:endParaRPr lang="fr-FR" sz="1400" dirty="0" smtClean="0">
              <a:solidFill>
                <a:srgbClr val="002060"/>
              </a:solidFill>
            </a:endParaRPr>
          </a:p>
          <a:p>
            <a:r>
              <a:rPr lang="fr-FR" sz="4400" dirty="0" smtClean="0">
                <a:solidFill>
                  <a:srgbClr val="002060"/>
                </a:solidFill>
              </a:rPr>
              <a:t>L’</a:t>
            </a:r>
            <a:r>
              <a:rPr lang="fr-FR" sz="4400" b="1" dirty="0" smtClean="0">
                <a:solidFill>
                  <a:srgbClr val="002060"/>
                </a:solidFill>
              </a:rPr>
              <a:t>enseignant supérieur </a:t>
            </a:r>
            <a:r>
              <a:rPr lang="fr-FR" sz="4400" dirty="0" smtClean="0">
                <a:solidFill>
                  <a:srgbClr val="C00000"/>
                </a:solidFill>
              </a:rPr>
              <a:t>démontre</a:t>
            </a:r>
            <a:r>
              <a:rPr lang="fr-FR" sz="4400" dirty="0" smtClean="0">
                <a:solidFill>
                  <a:srgbClr val="002060"/>
                </a:solidFill>
              </a:rPr>
              <a:t>.</a:t>
            </a:r>
          </a:p>
          <a:p>
            <a:endParaRPr lang="fr-FR" sz="1400" dirty="0" smtClean="0">
              <a:solidFill>
                <a:srgbClr val="002060"/>
              </a:solidFill>
            </a:endParaRPr>
          </a:p>
          <a:p>
            <a:r>
              <a:rPr lang="fr-FR" sz="4400" dirty="0" smtClean="0">
                <a:solidFill>
                  <a:srgbClr val="002060"/>
                </a:solidFill>
              </a:rPr>
              <a:t>Le </a:t>
            </a:r>
            <a:r>
              <a:rPr lang="fr-FR" sz="4400" b="1" dirty="0" smtClean="0">
                <a:solidFill>
                  <a:srgbClr val="002060"/>
                </a:solidFill>
              </a:rPr>
              <a:t>grand enseignant </a:t>
            </a:r>
            <a:r>
              <a:rPr lang="fr-FR" sz="4400" dirty="0" smtClean="0">
                <a:solidFill>
                  <a:srgbClr val="C00000"/>
                </a:solidFill>
              </a:rPr>
              <a:t>inspire.</a:t>
            </a:r>
            <a:r>
              <a:rPr lang="fr-FR" sz="4400" dirty="0" smtClean="0">
                <a:solidFill>
                  <a:srgbClr val="002060"/>
                </a:solidFill>
              </a:rPr>
              <a:t> »</a:t>
            </a:r>
          </a:p>
          <a:p>
            <a:endParaRPr lang="fr-FR" sz="2000" dirty="0">
              <a:solidFill>
                <a:srgbClr val="002060"/>
              </a:solidFill>
            </a:endParaRPr>
          </a:p>
          <a:p>
            <a:pPr algn="r"/>
            <a:r>
              <a:rPr lang="fr-FR" sz="3600" dirty="0" smtClean="0">
                <a:solidFill>
                  <a:srgbClr val="002060"/>
                </a:solidFill>
              </a:rPr>
              <a:t>William A. Ward</a:t>
            </a:r>
            <a:endParaRPr lang="fr-FR" sz="3600" dirty="0">
              <a:solidFill>
                <a:srgbClr val="002060"/>
              </a:solidFill>
            </a:endParaRPr>
          </a:p>
        </p:txBody>
      </p:sp>
    </p:spTree>
    <p:extLst>
      <p:ext uri="{BB962C8B-B14F-4D97-AF65-F5344CB8AC3E}">
        <p14:creationId xmlns:p14="http://schemas.microsoft.com/office/powerpoint/2010/main" val="2189318677"/>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260648"/>
            <a:ext cx="8208912" cy="6186309"/>
          </a:xfrm>
          <a:prstGeom prst="rect">
            <a:avLst/>
          </a:prstGeom>
        </p:spPr>
        <p:txBody>
          <a:bodyPr wrap="square">
            <a:spAutoFit/>
          </a:bodyPr>
          <a:lstStyle/>
          <a:p>
            <a:pPr algn="just"/>
            <a:r>
              <a:rPr lang="fr-FR" sz="4400" dirty="0">
                <a:solidFill>
                  <a:srgbClr val="0000FF"/>
                </a:solidFill>
              </a:rPr>
              <a:t>Il s’agit d’un ministère multiple, organisant des programmes et des activités tout au long de l’année afin de nourrir la spiritualité des enfants, de les former à devenir des leaders et de les aider à servir les personnes de leur environnement.</a:t>
            </a:r>
          </a:p>
        </p:txBody>
      </p:sp>
    </p:spTree>
    <p:extLst>
      <p:ext uri="{BB962C8B-B14F-4D97-AF65-F5344CB8AC3E}">
        <p14:creationId xmlns:p14="http://schemas.microsoft.com/office/powerpoint/2010/main" val="4101254250"/>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620688"/>
            <a:ext cx="8424936" cy="6001643"/>
          </a:xfrm>
          <a:prstGeom prst="rect">
            <a:avLst/>
          </a:prstGeom>
        </p:spPr>
        <p:txBody>
          <a:bodyPr wrap="square">
            <a:spAutoFit/>
          </a:bodyPr>
          <a:lstStyle/>
          <a:p>
            <a:r>
              <a:rPr lang="fr-FR" sz="4000" b="1" dirty="0">
                <a:solidFill>
                  <a:srgbClr val="C00000"/>
                </a:solidFill>
              </a:rPr>
              <a:t>Vision</a:t>
            </a:r>
            <a:r>
              <a:rPr lang="fr-FR" sz="4000" b="1" dirty="0">
                <a:solidFill>
                  <a:srgbClr val="002060"/>
                </a:solidFill>
              </a:rPr>
              <a:t> </a:t>
            </a:r>
            <a:endParaRPr lang="fr-FR" sz="4000" dirty="0">
              <a:solidFill>
                <a:srgbClr val="002060"/>
              </a:solidFill>
            </a:endParaRPr>
          </a:p>
          <a:p>
            <a:endParaRPr lang="fr-FR" sz="1400" dirty="0">
              <a:solidFill>
                <a:srgbClr val="002060"/>
              </a:solidFill>
            </a:endParaRPr>
          </a:p>
          <a:p>
            <a:r>
              <a:rPr lang="fr-FR" sz="3600" b="1" dirty="0" smtClean="0">
                <a:solidFill>
                  <a:srgbClr val="002060"/>
                </a:solidFill>
              </a:rPr>
              <a:t>Leitmotiv : Penser </a:t>
            </a:r>
            <a:r>
              <a:rPr lang="fr-FR" sz="3600" b="1" dirty="0">
                <a:solidFill>
                  <a:srgbClr val="002060"/>
                </a:solidFill>
              </a:rPr>
              <a:t>enfant et </a:t>
            </a:r>
            <a:r>
              <a:rPr lang="fr-FR" sz="3600" b="1" dirty="0" smtClean="0">
                <a:solidFill>
                  <a:srgbClr val="002060"/>
                </a:solidFill>
              </a:rPr>
              <a:t>jeune.</a:t>
            </a:r>
          </a:p>
          <a:p>
            <a:endParaRPr lang="fr-FR" sz="2000" b="1" dirty="0">
              <a:solidFill>
                <a:srgbClr val="002060"/>
              </a:solidFill>
            </a:endParaRPr>
          </a:p>
          <a:p>
            <a:r>
              <a:rPr lang="fr-FR" sz="4000" b="1" dirty="0" smtClean="0">
                <a:solidFill>
                  <a:srgbClr val="002060"/>
                </a:solidFill>
              </a:rPr>
              <a:t>Accompagner :</a:t>
            </a:r>
          </a:p>
          <a:p>
            <a:pPr algn="just"/>
            <a:r>
              <a:rPr lang="fr-FR" sz="4000" dirty="0" smtClean="0">
                <a:solidFill>
                  <a:srgbClr val="002060"/>
                </a:solidFill>
              </a:rPr>
              <a:t>l’enfant et </a:t>
            </a:r>
            <a:r>
              <a:rPr lang="fr-FR" sz="4000" dirty="0">
                <a:solidFill>
                  <a:srgbClr val="002060"/>
                </a:solidFill>
              </a:rPr>
              <a:t>le jeune dans la </a:t>
            </a:r>
            <a:r>
              <a:rPr lang="fr-FR" sz="5400" b="1" dirty="0">
                <a:solidFill>
                  <a:srgbClr val="C00000"/>
                </a:solidFill>
              </a:rPr>
              <a:t>l</a:t>
            </a:r>
            <a:r>
              <a:rPr lang="fr-FR" sz="4000" dirty="0" smtClean="0">
                <a:solidFill>
                  <a:srgbClr val="002060"/>
                </a:solidFill>
              </a:rPr>
              <a:t>ecture </a:t>
            </a:r>
            <a:r>
              <a:rPr lang="fr-FR" sz="4000" dirty="0">
                <a:solidFill>
                  <a:srgbClr val="002060"/>
                </a:solidFill>
              </a:rPr>
              <a:t>de la </a:t>
            </a:r>
            <a:r>
              <a:rPr lang="fr-FR" sz="5400" b="1" dirty="0">
                <a:solidFill>
                  <a:srgbClr val="C00000"/>
                </a:solidFill>
              </a:rPr>
              <a:t>b</a:t>
            </a:r>
            <a:r>
              <a:rPr lang="fr-FR" sz="4000" dirty="0" smtClean="0">
                <a:solidFill>
                  <a:srgbClr val="002060"/>
                </a:solidFill>
              </a:rPr>
              <a:t>ible</a:t>
            </a:r>
            <a:r>
              <a:rPr lang="fr-FR" sz="4000" dirty="0">
                <a:solidFill>
                  <a:srgbClr val="002060"/>
                </a:solidFill>
              </a:rPr>
              <a:t>, la </a:t>
            </a:r>
            <a:r>
              <a:rPr lang="fr-FR" sz="5400" b="1" dirty="0">
                <a:solidFill>
                  <a:srgbClr val="C00000"/>
                </a:solidFill>
              </a:rPr>
              <a:t>v</a:t>
            </a:r>
            <a:r>
              <a:rPr lang="fr-FR" sz="4000" dirty="0" smtClean="0">
                <a:solidFill>
                  <a:srgbClr val="002060"/>
                </a:solidFill>
              </a:rPr>
              <a:t>ie </a:t>
            </a:r>
            <a:r>
              <a:rPr lang="fr-FR" sz="4000" dirty="0">
                <a:solidFill>
                  <a:srgbClr val="002060"/>
                </a:solidFill>
              </a:rPr>
              <a:t>de </a:t>
            </a:r>
            <a:r>
              <a:rPr lang="fr-FR" sz="5400" b="1" dirty="0" smtClean="0">
                <a:solidFill>
                  <a:srgbClr val="C00000"/>
                </a:solidFill>
              </a:rPr>
              <a:t>p</a:t>
            </a:r>
            <a:r>
              <a:rPr lang="fr-FR" sz="4000" dirty="0" smtClean="0">
                <a:solidFill>
                  <a:srgbClr val="002060"/>
                </a:solidFill>
              </a:rPr>
              <a:t>rière</a:t>
            </a:r>
            <a:r>
              <a:rPr lang="fr-FR" sz="4000" dirty="0">
                <a:solidFill>
                  <a:srgbClr val="002060"/>
                </a:solidFill>
              </a:rPr>
              <a:t>, </a:t>
            </a:r>
            <a:r>
              <a:rPr lang="fr-FR" sz="4000" dirty="0" smtClean="0">
                <a:solidFill>
                  <a:srgbClr val="002060"/>
                </a:solidFill>
              </a:rPr>
              <a:t>l’</a:t>
            </a:r>
            <a:r>
              <a:rPr lang="fr-FR" sz="5400" b="1" dirty="0" smtClean="0">
                <a:solidFill>
                  <a:srgbClr val="C00000"/>
                </a:solidFill>
              </a:rPr>
              <a:t>a</a:t>
            </a:r>
            <a:r>
              <a:rPr lang="fr-FR" sz="4000" dirty="0" smtClean="0">
                <a:solidFill>
                  <a:srgbClr val="002060"/>
                </a:solidFill>
              </a:rPr>
              <a:t>doration</a:t>
            </a:r>
            <a:r>
              <a:rPr lang="fr-FR" sz="4000" dirty="0">
                <a:solidFill>
                  <a:srgbClr val="002060"/>
                </a:solidFill>
              </a:rPr>
              <a:t>, le </a:t>
            </a:r>
            <a:r>
              <a:rPr lang="fr-FR" sz="5400" b="1" dirty="0">
                <a:solidFill>
                  <a:srgbClr val="C00000"/>
                </a:solidFill>
              </a:rPr>
              <a:t>t</a:t>
            </a:r>
            <a:r>
              <a:rPr lang="fr-FR" sz="4000" dirty="0">
                <a:solidFill>
                  <a:srgbClr val="002060"/>
                </a:solidFill>
              </a:rPr>
              <a:t>émoignage, le </a:t>
            </a:r>
            <a:r>
              <a:rPr lang="fr-FR" sz="5400" b="1" dirty="0">
                <a:solidFill>
                  <a:srgbClr val="C00000"/>
                </a:solidFill>
              </a:rPr>
              <a:t>s</a:t>
            </a:r>
            <a:r>
              <a:rPr lang="fr-FR" sz="4000" dirty="0">
                <a:solidFill>
                  <a:srgbClr val="002060"/>
                </a:solidFill>
              </a:rPr>
              <a:t>ervice envers </a:t>
            </a:r>
            <a:r>
              <a:rPr lang="fr-FR" sz="5400" b="1" dirty="0">
                <a:solidFill>
                  <a:srgbClr val="C00000"/>
                </a:solidFill>
              </a:rPr>
              <a:t>a</a:t>
            </a:r>
            <a:r>
              <a:rPr lang="fr-FR" sz="4000" dirty="0">
                <a:solidFill>
                  <a:srgbClr val="002060"/>
                </a:solidFill>
              </a:rPr>
              <a:t>utrui.</a:t>
            </a:r>
          </a:p>
          <a:p>
            <a:r>
              <a:rPr lang="fr-FR" dirty="0"/>
              <a:t> </a:t>
            </a:r>
          </a:p>
        </p:txBody>
      </p:sp>
    </p:spTree>
    <p:extLst>
      <p:ext uri="{BB962C8B-B14F-4D97-AF65-F5344CB8AC3E}">
        <p14:creationId xmlns:p14="http://schemas.microsoft.com/office/powerpoint/2010/main" val="3436201153"/>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251520" y="332656"/>
            <a:ext cx="8568952" cy="5278368"/>
          </a:xfrm>
          <a:prstGeom prst="rect">
            <a:avLst/>
          </a:prstGeom>
          <a:noFill/>
        </p:spPr>
        <p:txBody>
          <a:bodyPr wrap="square" rtlCol="0">
            <a:spAutoFit/>
          </a:bodyPr>
          <a:lstStyle/>
          <a:p>
            <a:r>
              <a:rPr lang="fr-FR" sz="3300" dirty="0" smtClean="0">
                <a:solidFill>
                  <a:srgbClr val="0000FF"/>
                </a:solidFill>
              </a:rPr>
              <a:t>Une véritable passion pour ce ministère et une solide organisation sont indispensables.</a:t>
            </a:r>
          </a:p>
          <a:p>
            <a:pPr algn="just"/>
            <a:endParaRPr lang="fr-FR" sz="3300" dirty="0">
              <a:solidFill>
                <a:srgbClr val="0000FF"/>
              </a:solidFill>
            </a:endParaRPr>
          </a:p>
          <a:p>
            <a:pPr algn="just"/>
            <a:r>
              <a:rPr lang="fr-FR" sz="3400" i="1" dirty="0" smtClean="0">
                <a:solidFill>
                  <a:srgbClr val="003300"/>
                </a:solidFill>
              </a:rPr>
              <a:t>« La catéchèse  propose aux enfants une éducation religieuse une fois par semaine le sabbat, alors que le ministère auprès des enfants s’efforce de diversifier les activités afin d’encourager les enfants et les jeunes à suivre Jésus et à marcher chaque jour avec lui. » </a:t>
            </a:r>
            <a:r>
              <a:rPr lang="fr-FR" dirty="0" smtClean="0">
                <a:solidFill>
                  <a:srgbClr val="003300"/>
                </a:solidFill>
              </a:rPr>
              <a:t>Guide</a:t>
            </a:r>
            <a:r>
              <a:rPr lang="fr-FR" sz="3000" dirty="0" smtClean="0">
                <a:solidFill>
                  <a:srgbClr val="003300"/>
                </a:solidFill>
              </a:rPr>
              <a:t> </a:t>
            </a:r>
            <a:r>
              <a:rPr lang="fr-FR" sz="2000" dirty="0" smtClean="0">
                <a:solidFill>
                  <a:srgbClr val="003300"/>
                </a:solidFill>
              </a:rPr>
              <a:t>MAE p. 9</a:t>
            </a:r>
            <a:endParaRPr lang="fr-FR" sz="2000" dirty="0">
              <a:solidFill>
                <a:srgbClr val="003300"/>
              </a:solidFill>
            </a:endParaRPr>
          </a:p>
        </p:txBody>
      </p:sp>
    </p:spTree>
    <p:extLst>
      <p:ext uri="{BB962C8B-B14F-4D97-AF65-F5344CB8AC3E}">
        <p14:creationId xmlns:p14="http://schemas.microsoft.com/office/powerpoint/2010/main" val="3000734680"/>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95536" y="620688"/>
            <a:ext cx="8424936" cy="5078313"/>
          </a:xfrm>
          <a:prstGeom prst="rect">
            <a:avLst/>
          </a:prstGeom>
          <a:noFill/>
        </p:spPr>
        <p:txBody>
          <a:bodyPr wrap="square" rtlCol="0">
            <a:spAutoFit/>
          </a:bodyPr>
          <a:lstStyle/>
          <a:p>
            <a:r>
              <a:rPr lang="fr-FR" sz="3600" dirty="0" smtClean="0">
                <a:solidFill>
                  <a:srgbClr val="0000FF"/>
                </a:solidFill>
              </a:rPr>
              <a:t>« Il s’agit d’un ministère multiple, organisant des programmes et des activités tout au long de l’année afin de :</a:t>
            </a:r>
          </a:p>
          <a:p>
            <a:endParaRPr lang="fr-FR" sz="3600" dirty="0" smtClean="0">
              <a:solidFill>
                <a:srgbClr val="0000FF"/>
              </a:solidFill>
            </a:endParaRPr>
          </a:p>
          <a:p>
            <a:pPr marL="914400" lvl="1" indent="-457200">
              <a:buFont typeface="Wingdings" pitchFamily="2" charset="2"/>
              <a:buChar char="ü"/>
            </a:pPr>
            <a:r>
              <a:rPr lang="fr-FR" sz="3600" dirty="0" smtClean="0">
                <a:solidFill>
                  <a:srgbClr val="C00000"/>
                </a:solidFill>
              </a:rPr>
              <a:t>nourrir la spiritualité des enfants, </a:t>
            </a:r>
          </a:p>
          <a:p>
            <a:pPr marL="914400" lvl="1" indent="-457200">
              <a:buFont typeface="Wingdings" pitchFamily="2" charset="2"/>
              <a:buChar char="ü"/>
            </a:pPr>
            <a:r>
              <a:rPr lang="fr-FR" sz="3600" dirty="0" smtClean="0">
                <a:solidFill>
                  <a:srgbClr val="C00000"/>
                </a:solidFill>
              </a:rPr>
              <a:t>de les former à devenir des leaders </a:t>
            </a:r>
          </a:p>
          <a:p>
            <a:pPr marL="914400" lvl="1" indent="-457200">
              <a:buFont typeface="Wingdings" pitchFamily="2" charset="2"/>
              <a:buChar char="ü"/>
            </a:pPr>
            <a:r>
              <a:rPr lang="fr-FR" sz="3600" dirty="0" smtClean="0">
                <a:solidFill>
                  <a:srgbClr val="C00000"/>
                </a:solidFill>
              </a:rPr>
              <a:t>de les aider à servir les personnes de leur environnement.</a:t>
            </a:r>
            <a:endParaRPr lang="fr-FR" sz="3600" dirty="0">
              <a:solidFill>
                <a:srgbClr val="C00000"/>
              </a:solidFill>
            </a:endParaRPr>
          </a:p>
        </p:txBody>
      </p:sp>
    </p:spTree>
    <p:extLst>
      <p:ext uri="{BB962C8B-B14F-4D97-AF65-F5344CB8AC3E}">
        <p14:creationId xmlns:p14="http://schemas.microsoft.com/office/powerpoint/2010/main" val="229709999"/>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95536" y="0"/>
            <a:ext cx="8352928" cy="6894195"/>
          </a:xfrm>
          <a:prstGeom prst="rect">
            <a:avLst/>
          </a:prstGeom>
          <a:noFill/>
        </p:spPr>
        <p:txBody>
          <a:bodyPr wrap="square" rtlCol="0">
            <a:spAutoFit/>
          </a:bodyPr>
          <a:lstStyle/>
          <a:p>
            <a:r>
              <a:rPr lang="fr-FR" sz="3300" dirty="0" smtClean="0">
                <a:solidFill>
                  <a:srgbClr val="0000FF"/>
                </a:solidFill>
              </a:rPr>
              <a:t>Par exemple :</a:t>
            </a:r>
          </a:p>
          <a:p>
            <a:endParaRPr lang="fr-FR" sz="1000" dirty="0">
              <a:solidFill>
                <a:srgbClr val="0000FF"/>
              </a:solidFill>
            </a:endParaRPr>
          </a:p>
          <a:p>
            <a:pPr marL="914400" lvl="1" indent="-457200">
              <a:buFont typeface="Wingdings" pitchFamily="2" charset="2"/>
              <a:buChar char="Ø"/>
            </a:pPr>
            <a:r>
              <a:rPr lang="fr-FR" sz="3300" dirty="0" smtClean="0">
                <a:solidFill>
                  <a:srgbClr val="0000FF"/>
                </a:solidFill>
              </a:rPr>
              <a:t>Organiser des groupes de prières pour les enfants</a:t>
            </a:r>
          </a:p>
          <a:p>
            <a:pPr marL="914400" lvl="1" indent="-457200">
              <a:buFont typeface="Wingdings" pitchFamily="2" charset="2"/>
              <a:buChar char="Ø"/>
            </a:pPr>
            <a:r>
              <a:rPr lang="fr-FR" sz="3300" dirty="0" smtClean="0">
                <a:solidFill>
                  <a:srgbClr val="0000FF"/>
                </a:solidFill>
              </a:rPr>
              <a:t>Une retraite spirituelle (1fois/an)</a:t>
            </a:r>
          </a:p>
          <a:p>
            <a:pPr marL="914400" lvl="1" indent="-457200">
              <a:buFont typeface="Wingdings" pitchFamily="2" charset="2"/>
              <a:buChar char="Ø"/>
            </a:pPr>
            <a:r>
              <a:rPr lang="fr-FR" sz="3300" dirty="0" smtClean="0">
                <a:solidFill>
                  <a:srgbClr val="0000FF"/>
                </a:solidFill>
              </a:rPr>
              <a:t>Un projet tourné vers l’extérieur</a:t>
            </a:r>
          </a:p>
          <a:p>
            <a:pPr marL="914400" lvl="1" indent="-457200">
              <a:buFont typeface="Wingdings" pitchFamily="2" charset="2"/>
              <a:buChar char="Ø"/>
            </a:pPr>
            <a:endParaRPr lang="fr-FR" sz="3300" i="1" dirty="0">
              <a:solidFill>
                <a:srgbClr val="0000FF"/>
              </a:solidFill>
            </a:endParaRPr>
          </a:p>
          <a:p>
            <a:pPr lvl="1"/>
            <a:r>
              <a:rPr lang="fr-FR" sz="3300" i="1" dirty="0" smtClean="0">
                <a:solidFill>
                  <a:srgbClr val="003300"/>
                </a:solidFill>
              </a:rPr>
              <a:t>« Si les enfants et les jeunes sont si importants pour Dieu, ils devraient l’être pour nous aussi. Il est essentiel que nous prenions les enfants au sérieux et que nous les considérions comme l’héritage du Seigneur »</a:t>
            </a:r>
            <a:r>
              <a:rPr lang="fr-FR" sz="3600" dirty="0" smtClean="0">
                <a:solidFill>
                  <a:srgbClr val="003300"/>
                </a:solidFill>
              </a:rPr>
              <a:t> </a:t>
            </a:r>
            <a:r>
              <a:rPr lang="fr-FR" sz="1400" dirty="0" smtClean="0">
                <a:solidFill>
                  <a:srgbClr val="003300"/>
                </a:solidFill>
              </a:rPr>
              <a:t>Guide</a:t>
            </a:r>
            <a:r>
              <a:rPr lang="fr-FR" sz="2000" dirty="0" smtClean="0">
                <a:solidFill>
                  <a:srgbClr val="003300"/>
                </a:solidFill>
              </a:rPr>
              <a:t> </a:t>
            </a:r>
            <a:r>
              <a:rPr lang="fr-FR" sz="1400" dirty="0" smtClean="0">
                <a:solidFill>
                  <a:srgbClr val="003300"/>
                </a:solidFill>
              </a:rPr>
              <a:t>MAE p.11</a:t>
            </a:r>
          </a:p>
          <a:p>
            <a:pPr lvl="1"/>
            <a:endParaRPr lang="fr-FR" sz="3300" dirty="0">
              <a:solidFill>
                <a:srgbClr val="0000FF"/>
              </a:solidFill>
            </a:endParaRPr>
          </a:p>
        </p:txBody>
      </p:sp>
    </p:spTree>
    <p:extLst>
      <p:ext uri="{BB962C8B-B14F-4D97-AF65-F5344CB8AC3E}">
        <p14:creationId xmlns:p14="http://schemas.microsoft.com/office/powerpoint/2010/main" val="3278694301"/>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95536" y="548680"/>
            <a:ext cx="8352928" cy="5816977"/>
          </a:xfrm>
          <a:prstGeom prst="rect">
            <a:avLst/>
          </a:prstGeom>
          <a:noFill/>
        </p:spPr>
        <p:txBody>
          <a:bodyPr wrap="square" rtlCol="0">
            <a:spAutoFit/>
          </a:bodyPr>
          <a:lstStyle/>
          <a:p>
            <a:r>
              <a:rPr lang="fr-FR" sz="3200" dirty="0" smtClean="0">
                <a:solidFill>
                  <a:srgbClr val="0000FF"/>
                </a:solidFill>
              </a:rPr>
              <a:t>Nous pouvons remplir cette mission en développant :</a:t>
            </a:r>
          </a:p>
          <a:p>
            <a:endParaRPr lang="fr-FR" dirty="0">
              <a:solidFill>
                <a:srgbClr val="0000FF"/>
              </a:solidFill>
            </a:endParaRPr>
          </a:p>
          <a:p>
            <a:pPr marL="457200" indent="-457200">
              <a:buFont typeface="Wingdings" pitchFamily="2" charset="2"/>
              <a:buChar char="§"/>
            </a:pPr>
            <a:r>
              <a:rPr lang="fr-FR" sz="3200" dirty="0" smtClean="0">
                <a:solidFill>
                  <a:srgbClr val="0000FF"/>
                </a:solidFill>
              </a:rPr>
              <a:t>Un ministère centré sur la grâce</a:t>
            </a:r>
          </a:p>
          <a:p>
            <a:r>
              <a:rPr lang="fr-FR" sz="3200" dirty="0">
                <a:solidFill>
                  <a:srgbClr val="0000FF"/>
                </a:solidFill>
              </a:rPr>
              <a:t>	</a:t>
            </a:r>
            <a:r>
              <a:rPr lang="fr-FR" sz="2800" i="1" dirty="0" smtClean="0">
                <a:solidFill>
                  <a:srgbClr val="C00000"/>
                </a:solidFill>
              </a:rPr>
              <a:t>Faire l’expérience de l’amour inconditionnel 	de Jésus (la grâce, le pardon…)</a:t>
            </a:r>
            <a:endParaRPr lang="fr-FR" sz="3200" dirty="0" smtClean="0">
              <a:solidFill>
                <a:srgbClr val="C00000"/>
              </a:solidFill>
            </a:endParaRPr>
          </a:p>
          <a:p>
            <a:pPr marL="457200" indent="-457200">
              <a:buFont typeface="Wingdings" pitchFamily="2" charset="2"/>
              <a:buChar char="§"/>
            </a:pPr>
            <a:r>
              <a:rPr lang="fr-FR" sz="3200" dirty="0" smtClean="0">
                <a:solidFill>
                  <a:srgbClr val="0000FF"/>
                </a:solidFill>
              </a:rPr>
              <a:t>Un ministère d’intégration</a:t>
            </a:r>
          </a:p>
          <a:p>
            <a:r>
              <a:rPr lang="fr-FR" sz="3200" i="1" dirty="0">
                <a:solidFill>
                  <a:srgbClr val="0000FF"/>
                </a:solidFill>
              </a:rPr>
              <a:t>	</a:t>
            </a:r>
            <a:r>
              <a:rPr lang="fr-FR" sz="2800" i="1" dirty="0" smtClean="0">
                <a:solidFill>
                  <a:srgbClr val="C00000"/>
                </a:solidFill>
              </a:rPr>
              <a:t>Prendre conscience de leur valeur, de 	s’impliquer, quelle que soit leur race…..</a:t>
            </a:r>
          </a:p>
          <a:p>
            <a:pPr marL="457200" indent="-457200">
              <a:buFont typeface="Wingdings" pitchFamily="2" charset="2"/>
              <a:buChar char="§"/>
            </a:pPr>
            <a:r>
              <a:rPr lang="fr-FR" sz="3200" dirty="0" smtClean="0">
                <a:solidFill>
                  <a:srgbClr val="0000FF"/>
                </a:solidFill>
              </a:rPr>
              <a:t>Un ministère de formation</a:t>
            </a:r>
          </a:p>
          <a:p>
            <a:r>
              <a:rPr lang="fr-FR" sz="3200" dirty="0">
                <a:solidFill>
                  <a:srgbClr val="0000FF"/>
                </a:solidFill>
              </a:rPr>
              <a:t>	</a:t>
            </a:r>
            <a:r>
              <a:rPr lang="fr-FR" sz="2800" i="1" dirty="0" smtClean="0">
                <a:solidFill>
                  <a:srgbClr val="C00000"/>
                </a:solidFill>
              </a:rPr>
              <a:t>responsabilisé, formé, équipé pour un 	ministère efficace…</a:t>
            </a:r>
            <a:endParaRPr lang="fr-FR" sz="2800" dirty="0" smtClean="0">
              <a:solidFill>
                <a:srgbClr val="0000FF"/>
              </a:solidFill>
            </a:endParaRPr>
          </a:p>
        </p:txBody>
      </p:sp>
    </p:spTree>
    <p:extLst>
      <p:ext uri="{BB962C8B-B14F-4D97-AF65-F5344CB8AC3E}">
        <p14:creationId xmlns:p14="http://schemas.microsoft.com/office/powerpoint/2010/main" val="1920699201"/>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548680"/>
            <a:ext cx="8136904" cy="5755422"/>
          </a:xfrm>
          <a:prstGeom prst="rect">
            <a:avLst/>
          </a:prstGeom>
        </p:spPr>
        <p:txBody>
          <a:bodyPr wrap="square">
            <a:spAutoFit/>
          </a:bodyPr>
          <a:lstStyle/>
          <a:p>
            <a:pPr marL="457200" indent="-457200">
              <a:buFont typeface="Wingdings" pitchFamily="2" charset="2"/>
              <a:buChar char="§"/>
            </a:pPr>
            <a:r>
              <a:rPr lang="fr-FR" sz="3200" dirty="0" smtClean="0">
                <a:solidFill>
                  <a:srgbClr val="0000FF"/>
                </a:solidFill>
              </a:rPr>
              <a:t>Un ministère centré sur le service</a:t>
            </a:r>
          </a:p>
          <a:p>
            <a:r>
              <a:rPr lang="fr-FR" sz="3200" i="1" dirty="0">
                <a:solidFill>
                  <a:srgbClr val="0000FF"/>
                </a:solidFill>
              </a:rPr>
              <a:t>	</a:t>
            </a:r>
            <a:r>
              <a:rPr lang="fr-FR" sz="2800" i="1" dirty="0" smtClean="0">
                <a:solidFill>
                  <a:srgbClr val="C00000"/>
                </a:solidFill>
              </a:rPr>
              <a:t>Encourager les enfants et les jeunes à 	servir de façon concrète les gens autour 	d’eux…</a:t>
            </a:r>
            <a:endParaRPr lang="fr-FR" sz="2800" i="1" dirty="0" smtClean="0">
              <a:solidFill>
                <a:srgbClr val="C00000"/>
              </a:solidFill>
            </a:endParaRPr>
          </a:p>
          <a:p>
            <a:pPr marL="457200" indent="-457200">
              <a:buFont typeface="Wingdings" pitchFamily="2" charset="2"/>
              <a:buChar char="§"/>
            </a:pPr>
            <a:r>
              <a:rPr lang="fr-FR" sz="3200" dirty="0" smtClean="0">
                <a:solidFill>
                  <a:srgbClr val="0000FF"/>
                </a:solidFill>
              </a:rPr>
              <a:t>Un ministère de collaboration</a:t>
            </a:r>
          </a:p>
          <a:p>
            <a:r>
              <a:rPr lang="fr-FR" sz="3200" dirty="0">
                <a:solidFill>
                  <a:srgbClr val="0000FF"/>
                </a:solidFill>
              </a:rPr>
              <a:t>	</a:t>
            </a:r>
            <a:r>
              <a:rPr lang="fr-FR" sz="2800" i="1" dirty="0" smtClean="0">
                <a:solidFill>
                  <a:srgbClr val="C00000"/>
                </a:solidFill>
              </a:rPr>
              <a:t>S’associer à d’autres ministères : Famille, 	GCV, Catéchèse, évangélisation…pour 	atteindre des buts communs.</a:t>
            </a:r>
            <a:endParaRPr lang="fr-FR" sz="2400" i="1" dirty="0" smtClean="0">
              <a:solidFill>
                <a:srgbClr val="C00000"/>
              </a:solidFill>
            </a:endParaRPr>
          </a:p>
          <a:p>
            <a:pPr marL="457200" indent="-457200">
              <a:buFont typeface="Wingdings" pitchFamily="2" charset="2"/>
              <a:buChar char="§"/>
            </a:pPr>
            <a:r>
              <a:rPr lang="fr-FR" sz="3200" dirty="0" smtClean="0">
                <a:solidFill>
                  <a:srgbClr val="0000FF"/>
                </a:solidFill>
              </a:rPr>
              <a:t>Un ministère sûr</a:t>
            </a:r>
          </a:p>
          <a:p>
            <a:r>
              <a:rPr lang="fr-FR" sz="3200" dirty="0">
                <a:solidFill>
                  <a:srgbClr val="0000FF"/>
                </a:solidFill>
              </a:rPr>
              <a:t>	</a:t>
            </a:r>
            <a:r>
              <a:rPr lang="fr-FR" sz="2800" i="1" dirty="0" smtClean="0">
                <a:solidFill>
                  <a:srgbClr val="C00000"/>
                </a:solidFill>
              </a:rPr>
              <a:t>Sécurité de l’enfant – Valeur et bâtiment…</a:t>
            </a:r>
            <a:endParaRPr lang="fr-FR" sz="2800" i="1" dirty="0" smtClean="0">
              <a:solidFill>
                <a:srgbClr val="C00000"/>
              </a:solidFill>
            </a:endParaRPr>
          </a:p>
          <a:p>
            <a:pPr marL="457200" indent="-457200">
              <a:buFont typeface="Wingdings" pitchFamily="2" charset="2"/>
              <a:buChar char="§"/>
            </a:pPr>
            <a:r>
              <a:rPr lang="fr-FR" sz="3200" dirty="0" smtClean="0">
                <a:solidFill>
                  <a:srgbClr val="0000FF"/>
                </a:solidFill>
              </a:rPr>
              <a:t>Un ministère d’évangélisation</a:t>
            </a:r>
          </a:p>
          <a:p>
            <a:r>
              <a:rPr lang="fr-FR" sz="3200" dirty="0">
                <a:solidFill>
                  <a:srgbClr val="0000FF"/>
                </a:solidFill>
              </a:rPr>
              <a:t>	</a:t>
            </a:r>
            <a:r>
              <a:rPr lang="fr-FR" sz="2800" i="1" dirty="0" smtClean="0">
                <a:solidFill>
                  <a:srgbClr val="C00000"/>
                </a:solidFill>
              </a:rPr>
              <a:t>Club biblique de vacances, etc….</a:t>
            </a:r>
            <a:endParaRPr lang="fr-FR" sz="2800" i="1" dirty="0">
              <a:solidFill>
                <a:srgbClr val="C00000"/>
              </a:solidFill>
            </a:endParaRPr>
          </a:p>
        </p:txBody>
      </p:sp>
    </p:spTree>
    <p:extLst>
      <p:ext uri="{BB962C8B-B14F-4D97-AF65-F5344CB8AC3E}">
        <p14:creationId xmlns:p14="http://schemas.microsoft.com/office/powerpoint/2010/main" val="1468804658"/>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Sillage">
  <a:themeElements>
    <a:clrScheme name="Sillage">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illage">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illage">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453</TotalTime>
  <Words>369</Words>
  <Application>Microsoft Office PowerPoint</Application>
  <PresentationFormat>Affichage à l'écran (4:3)</PresentationFormat>
  <Paragraphs>96</Paragraphs>
  <Slides>17</Slides>
  <Notes>0</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Sillage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Françoise</dc:creator>
  <cp:lastModifiedBy>Françoise</cp:lastModifiedBy>
  <cp:revision>25</cp:revision>
  <cp:lastPrinted>2014-07-10T15:39:07Z</cp:lastPrinted>
  <dcterms:created xsi:type="dcterms:W3CDTF">2014-07-10T08:07:47Z</dcterms:created>
  <dcterms:modified xsi:type="dcterms:W3CDTF">2014-07-10T15:41:10Z</dcterms:modified>
</cp:coreProperties>
</file>